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CE7E66-33C1-4F30-8BA4-51E704F11B2F}" type="datetimeFigureOut">
              <a:rPr lang="en-US" smtClean="0"/>
              <a:t>9/5/2010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B3B4C0-797A-466A-8D14-A688892F34D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Astrometrijske</a:t>
            </a:r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fotometrijske</a:t>
            </a:r>
            <a:r>
              <a:rPr lang="en-US" dirty="0" smtClean="0"/>
              <a:t> </a:t>
            </a:r>
            <a:r>
              <a:rPr lang="en-US" dirty="0" smtClean="0"/>
              <a:t>karakteristike</a:t>
            </a:r>
            <a:r>
              <a:rPr lang="en-US" dirty="0" smtClean="0"/>
              <a:t> 1.5 </a:t>
            </a:r>
            <a:r>
              <a:rPr lang="en-US" dirty="0" smtClean="0"/>
              <a:t>metarskog</a:t>
            </a:r>
            <a:r>
              <a:rPr lang="en-US" dirty="0" smtClean="0"/>
              <a:t> </a:t>
            </a:r>
            <a:r>
              <a:rPr lang="en-US" dirty="0" smtClean="0"/>
              <a:t>teleskopa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Igor </a:t>
            </a:r>
            <a:r>
              <a:rPr lang="en-US" dirty="0" smtClean="0"/>
              <a:t>Smoli</a:t>
            </a:r>
            <a:r>
              <a:rPr lang="sr-Latn-CS" dirty="0" smtClean="0"/>
              <a:t>ć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Dostignuta magnituda</a:t>
            </a:r>
            <a:endParaRPr lang="en-US" dirty="0"/>
          </a:p>
        </p:txBody>
      </p:sp>
      <p:pic>
        <p:nvPicPr>
          <p:cNvPr id="4" name="Content Placeholder 3" descr="dostignuta_mag_primvssecfoku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39" y="1371600"/>
            <a:ext cx="8321761" cy="5436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Primarni i sekundarni fokus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Izražen oversampling kod sekundarnog fokusa umanjuje dostignutu magnitudu za 1.3 (seeing 1.5 arcsec)</a:t>
            </a:r>
          </a:p>
          <a:p>
            <a:r>
              <a:rPr lang="sr-Latn-CS" dirty="0" smtClean="0"/>
              <a:t>Oko 10 puta manje poredbenih zvezda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Preciznost fotometrije</a:t>
            </a:r>
            <a:endParaRPr lang="en-US" dirty="0"/>
          </a:p>
        </p:txBody>
      </p:sp>
      <p:pic>
        <p:nvPicPr>
          <p:cNvPr id="4" name="Content Placeholder 3" descr="greska fotometrij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8321761" cy="5436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Recept za dobru fotometriju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Posmatranja na malim zenitnim udaljenostima</a:t>
            </a:r>
          </a:p>
          <a:p>
            <a:r>
              <a:rPr lang="sr-Latn-CS" dirty="0" smtClean="0"/>
              <a:t>Produženje ekspozicije smanjuje uticaj scintilacije</a:t>
            </a:r>
          </a:p>
          <a:p>
            <a:r>
              <a:rPr lang="sr-Latn-CS" dirty="0" smtClean="0"/>
              <a:t>Defokusiranjem sprečiti saturaciju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Fotometrija tranzita egzoplaneta</a:t>
            </a:r>
            <a:endParaRPr lang="en-US" dirty="0"/>
          </a:p>
        </p:txBody>
      </p:sp>
      <p:pic>
        <p:nvPicPr>
          <p:cNvPr id="4" name="Content Placeholder 3" descr="tranzi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202430"/>
            <a:ext cx="4374888" cy="5655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Površinski sjaj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Primer svetlosnih ehoa</a:t>
            </a:r>
            <a:endParaRPr lang="en-US" dirty="0"/>
          </a:p>
        </p:txBody>
      </p:sp>
      <p:pic>
        <p:nvPicPr>
          <p:cNvPr id="8" name="Picture 7" descr="echo87A.gif"/>
          <p:cNvPicPr>
            <a:picLocks noChangeAspect="1"/>
          </p:cNvPicPr>
          <p:nvPr/>
        </p:nvPicPr>
        <p:blipFill>
          <a:blip r:embed="rId2"/>
          <a:srcRect t="19330" b="7732"/>
          <a:stretch>
            <a:fillRect/>
          </a:stretch>
        </p:blipFill>
        <p:spPr>
          <a:xfrm>
            <a:off x="685800" y="2590800"/>
            <a:ext cx="807767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SN 1987A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echo87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600825" cy="4953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SN 1572 – Tiho Brahe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Površinski sjaj dostižan u 10 min ekspozicije! </a:t>
            </a:r>
            <a:endParaRPr lang="en-US" dirty="0"/>
          </a:p>
        </p:txBody>
      </p:sp>
      <p:pic>
        <p:nvPicPr>
          <p:cNvPr id="4" name="Picture 3" descr="sn1572.bmp"/>
          <p:cNvPicPr>
            <a:picLocks noChangeAspect="1"/>
          </p:cNvPicPr>
          <p:nvPr/>
        </p:nvPicPr>
        <p:blipFill>
          <a:blip r:embed="rId2"/>
          <a:srcRect b="22215"/>
          <a:stretch>
            <a:fillRect/>
          </a:stretch>
        </p:blipFill>
        <p:spPr>
          <a:xfrm>
            <a:off x="2819400" y="2341596"/>
            <a:ext cx="6067425" cy="442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772400" cy="9144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Osnovne postavke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Izbor posmatračkog mesta</a:t>
            </a:r>
          </a:p>
          <a:p>
            <a:r>
              <a:rPr lang="sr-Latn-CS" dirty="0" smtClean="0"/>
              <a:t>Izbor dizajna instrumenta – primarni, sekundarni fokus</a:t>
            </a:r>
          </a:p>
          <a:p>
            <a:r>
              <a:rPr lang="sr-Latn-CS" dirty="0" smtClean="0"/>
              <a:t>Izbor detektora</a:t>
            </a:r>
          </a:p>
          <a:p>
            <a:r>
              <a:rPr lang="sr-Latn-CS" dirty="0" smtClean="0"/>
              <a:t>Izbor  i ponuda </a:t>
            </a:r>
            <a:r>
              <a:rPr lang="sr-Latn-CS" i="1" dirty="0" smtClean="0"/>
              <a:t>hot</a:t>
            </a:r>
            <a:r>
              <a:rPr lang="sr-Latn-CS" dirty="0" smtClean="0"/>
              <a:t> tema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Redukcija varijabli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Odabrano posmatračko mesto</a:t>
            </a:r>
          </a:p>
          <a:p>
            <a:pPr>
              <a:buNone/>
            </a:pPr>
            <a:r>
              <a:rPr lang="sr-Latn-CS" dirty="0" smtClean="0"/>
              <a:t>	- Pretpostavljen seeing od 1.5 lučne sekunde</a:t>
            </a:r>
          </a:p>
          <a:p>
            <a:r>
              <a:rPr lang="sr-Latn-CS" dirty="0" smtClean="0"/>
              <a:t>Postoji CCD kamera sa </a:t>
            </a:r>
            <a:r>
              <a:rPr lang="sr-Latn-CS" sz="4000" dirty="0" smtClean="0"/>
              <a:t>e2v</a:t>
            </a:r>
            <a:r>
              <a:rPr lang="sr-Latn-CS" dirty="0" smtClean="0"/>
              <a:t> </a:t>
            </a:r>
            <a:r>
              <a:rPr lang="en-US" dirty="0" smtClean="0"/>
              <a:t>CCD42-40</a:t>
            </a:r>
            <a:r>
              <a:rPr lang="sr-Latn-CS" dirty="0" smtClean="0"/>
              <a:t> čipom</a:t>
            </a:r>
          </a:p>
          <a:p>
            <a:pPr>
              <a:buNone/>
            </a:pPr>
            <a:r>
              <a:rPr lang="sr-Latn-CS" dirty="0" smtClean="0"/>
              <a:t>	</a:t>
            </a:r>
            <a:r>
              <a:rPr lang="sr-Latn-CS" dirty="0" smtClean="0"/>
              <a:t>- veličina piksela 13.5 µm</a:t>
            </a:r>
          </a:p>
          <a:p>
            <a:pPr>
              <a:buNone/>
            </a:pPr>
            <a:r>
              <a:rPr lang="sr-Latn-CS" dirty="0" smtClean="0"/>
              <a:t>	</a:t>
            </a:r>
            <a:r>
              <a:rPr lang="sr-Latn-CS" dirty="0" smtClean="0"/>
              <a:t>- čip 2048 x 2048 piksela</a:t>
            </a:r>
          </a:p>
          <a:p>
            <a:pPr>
              <a:buNone/>
            </a:pPr>
            <a:r>
              <a:rPr lang="sr-Latn-CS" dirty="0" smtClean="0"/>
              <a:t>	</a:t>
            </a:r>
            <a:r>
              <a:rPr lang="sr-Latn-CS" dirty="0" smtClean="0"/>
              <a:t>- back illuminated</a:t>
            </a:r>
          </a:p>
          <a:p>
            <a:pPr>
              <a:buNone/>
            </a:pPr>
            <a:r>
              <a:rPr lang="sr-Latn-CS" dirty="0" smtClean="0"/>
              <a:t>	</a:t>
            </a:r>
            <a:r>
              <a:rPr lang="sr-Latn-CS" dirty="0" smtClean="0"/>
              <a:t>- UV coated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Kvantna efikasnost kamere</a:t>
            </a:r>
            <a:endParaRPr lang="en-US" dirty="0"/>
          </a:p>
        </p:txBody>
      </p:sp>
      <p:pic>
        <p:nvPicPr>
          <p:cNvPr id="4" name="Content Placeholder 3" descr="qe i trans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39" y="1371600"/>
            <a:ext cx="8321761" cy="5436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Veličina polja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Primarni fokus (f/3) – 21 x 21 arcmin</a:t>
            </a:r>
            <a:r>
              <a:rPr lang="sr-Latn-CS" baseline="30000" dirty="0" smtClean="0"/>
              <a:t>2</a:t>
            </a:r>
            <a:r>
              <a:rPr lang="sr-Latn-CS" dirty="0" smtClean="0"/>
              <a:t>,            0.6 arcsec/pix</a:t>
            </a:r>
          </a:p>
          <a:p>
            <a:r>
              <a:rPr lang="sr-Latn-CS" dirty="0" smtClean="0"/>
              <a:t>Sekundarni fokus (f/10) – 6.3 x 6.3 arcmin</a:t>
            </a:r>
            <a:r>
              <a:rPr lang="sr-Latn-CS" baseline="30000" dirty="0" smtClean="0"/>
              <a:t>2</a:t>
            </a:r>
            <a:r>
              <a:rPr lang="sr-Latn-CS" dirty="0" smtClean="0"/>
              <a:t>, 0.19 arcsec/pix</a:t>
            </a:r>
          </a:p>
          <a:p>
            <a:endParaRPr lang="sr-Latn-CS" dirty="0" smtClean="0"/>
          </a:p>
          <a:p>
            <a:r>
              <a:rPr lang="sr-Latn-CS" i="1" dirty="0" smtClean="0"/>
              <a:t>Oversampling</a:t>
            </a:r>
            <a:r>
              <a:rPr lang="sr-Latn-CS" dirty="0" smtClean="0"/>
              <a:t> za dugo vreme ekspozicije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baseline="30000" dirty="0" smtClean="0"/>
          </a:p>
          <a:p>
            <a:pPr>
              <a:buNone/>
            </a:pPr>
            <a:endParaRPr lang="sr-Latn-CS" baseline="30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L3CCD protiv </a:t>
            </a:r>
            <a:r>
              <a:rPr lang="sr-Latn-CS" i="1" dirty="0" smtClean="0"/>
              <a:t>seeing</a:t>
            </a:r>
            <a:r>
              <a:rPr lang="sr-Latn-CS" dirty="0" smtClean="0"/>
              <a:t>-a</a:t>
            </a:r>
            <a:endParaRPr lang="en-US" dirty="0"/>
          </a:p>
        </p:txBody>
      </p:sp>
      <p:pic>
        <p:nvPicPr>
          <p:cNvPr id="4" name="Content Placeholder 3" descr="1000px-EMCCD2_color_e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7422078" cy="4572000"/>
          </a:xfrm>
          <a:noFill/>
        </p:spPr>
      </p:pic>
      <p:pic>
        <p:nvPicPr>
          <p:cNvPr id="6" name="Picture 5" descr="Zeta_bootis_short_exposure.png"/>
          <p:cNvPicPr>
            <a:picLocks noChangeAspect="1"/>
          </p:cNvPicPr>
          <p:nvPr/>
        </p:nvPicPr>
        <p:blipFill>
          <a:blip r:embed="rId3"/>
          <a:srcRect l="3918" t="10433" r="3918" b="16693"/>
          <a:stretch>
            <a:fillRect/>
          </a:stretch>
        </p:blipFill>
        <p:spPr>
          <a:xfrm>
            <a:off x="6324600" y="1524000"/>
            <a:ext cx="1795439" cy="1332714"/>
          </a:xfrm>
          <a:prstGeom prst="rect">
            <a:avLst/>
          </a:prstGeom>
        </p:spPr>
      </p:pic>
      <p:pic>
        <p:nvPicPr>
          <p:cNvPr id="7" name="Picture 6" descr="Zboo_lucky_image_1pc.png"/>
          <p:cNvPicPr>
            <a:picLocks noChangeAspect="1"/>
          </p:cNvPicPr>
          <p:nvPr/>
        </p:nvPicPr>
        <p:blipFill>
          <a:blip r:embed="rId4"/>
          <a:srcRect r="1286" b="2623"/>
          <a:stretch>
            <a:fillRect/>
          </a:stretch>
        </p:blipFill>
        <p:spPr>
          <a:xfrm>
            <a:off x="6324600" y="3048000"/>
            <a:ext cx="1805291" cy="14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Procesiranje snimaka</a:t>
            </a:r>
            <a:endParaRPr lang="en-US" dirty="0"/>
          </a:p>
        </p:txBody>
      </p:sp>
      <p:pic>
        <p:nvPicPr>
          <p:cNvPr id="4" name="Content Placeholder 3" descr="LI_lo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422" y="4293320"/>
            <a:ext cx="6580453" cy="2488480"/>
          </a:xfrm>
        </p:spPr>
      </p:pic>
      <p:pic>
        <p:nvPicPr>
          <p:cNvPr id="5" name="Picture 4" descr="LI_lo-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1344639"/>
            <a:ext cx="4486274" cy="29987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i="1" dirty="0" smtClean="0"/>
              <a:t>Lucky imaging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Moguće je snimiti preko 10% neba (AO oko 0.1%)</a:t>
            </a:r>
          </a:p>
          <a:p>
            <a:r>
              <a:rPr lang="sr-Latn-CS" dirty="0" smtClean="0"/>
              <a:t>Značajno veći ugao izoplanatičnosti</a:t>
            </a:r>
          </a:p>
          <a:p>
            <a:r>
              <a:rPr lang="sr-Latn-CS" dirty="0" smtClean="0"/>
              <a:t>Potrebna efektivna žižna daljina ≈ 30 metara</a:t>
            </a:r>
          </a:p>
          <a:p>
            <a:r>
              <a:rPr lang="sr-Latn-CS" dirty="0" smtClean="0"/>
              <a:t>Fotometrija velike vremenske rezolucije</a:t>
            </a:r>
            <a:endParaRPr lang="en-US" dirty="0"/>
          </a:p>
        </p:txBody>
      </p:sp>
      <p:pic>
        <p:nvPicPr>
          <p:cNvPr id="4" name="Picture 3" descr="crab_Lucky_video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543" y="4807858"/>
            <a:ext cx="5842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Astrometrijska preciznost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Greška direktno proporcionalna seeing-u, a obrnuto proporcionalna S/N</a:t>
            </a:r>
          </a:p>
          <a:p>
            <a:endParaRPr lang="sr-Latn-CS" dirty="0" smtClean="0"/>
          </a:p>
          <a:p>
            <a:r>
              <a:rPr lang="sr-Latn-CS" dirty="0" smtClean="0"/>
              <a:t>Slede bolji katalozi (UCAC, Gaia) – smanjenje sistematskih (zonskih) grešaka</a:t>
            </a:r>
          </a:p>
          <a:p>
            <a:r>
              <a:rPr lang="sr-Latn-CS" dirty="0" smtClean="0"/>
              <a:t>Kontrola časovnika preko weba na mili-, a putem GPS na mikrosekundu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642</TotalTime>
  <Words>216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Astrometrijske i fotometrijske karakteristike 1.5 metarskog teleskopa</vt:lpstr>
      <vt:lpstr>Osnovne postavke</vt:lpstr>
      <vt:lpstr>Redukcija varijabli</vt:lpstr>
      <vt:lpstr>Kvantna efikasnost kamere</vt:lpstr>
      <vt:lpstr>Veličina polja</vt:lpstr>
      <vt:lpstr>L3CCD protiv seeing-a</vt:lpstr>
      <vt:lpstr>Procesiranje snimaka</vt:lpstr>
      <vt:lpstr>Lucky imaging</vt:lpstr>
      <vt:lpstr>Astrometrijska preciznost</vt:lpstr>
      <vt:lpstr>Dostignuta magnituda</vt:lpstr>
      <vt:lpstr>Primarni i sekundarni fokus</vt:lpstr>
      <vt:lpstr>Preciznost fotometrije</vt:lpstr>
      <vt:lpstr>Recept za dobru fotometriju </vt:lpstr>
      <vt:lpstr>Fotometrija tranzita egzoplaneta</vt:lpstr>
      <vt:lpstr>Površinski sjaj</vt:lpstr>
      <vt:lpstr>SN 1987A</vt:lpstr>
      <vt:lpstr>SN 1572 – Tiho Brahe</vt:lpstr>
      <vt:lpstr>Hvala na pažnji!</vt:lpstr>
    </vt:vector>
  </TitlesOfParts>
  <Company>IPB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Astrometrijske i fotometrijske karakteristike 1.5 metarskog teleskopa</dc:title>
  <dc:creator>SCL</dc:creator>
  <cp:lastModifiedBy>SCL</cp:lastModifiedBy>
  <cp:revision>22</cp:revision>
  <dcterms:created xsi:type="dcterms:W3CDTF">2010-09-05T21:08:04Z</dcterms:created>
  <dcterms:modified xsi:type="dcterms:W3CDTF">2010-09-06T07:50:21Z</dcterms:modified>
</cp:coreProperties>
</file>