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2" r:id="rId19"/>
    <p:sldId id="283" r:id="rId20"/>
    <p:sldId id="274" r:id="rId21"/>
    <p:sldId id="275" r:id="rId22"/>
    <p:sldId id="276" r:id="rId23"/>
    <p:sldId id="278" r:id="rId24"/>
    <p:sldId id="279" r:id="rId25"/>
    <p:sldId id="277" r:id="rId26"/>
    <p:sldId id="280" r:id="rId27"/>
    <p:sldId id="281" r:id="rId2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087" autoAdjust="0"/>
  </p:normalViewPr>
  <p:slideViewPr>
    <p:cSldViewPr snapToGrid="0">
      <p:cViewPr varScale="1">
        <p:scale>
          <a:sx n="40" d="100"/>
          <a:sy n="40" d="100"/>
        </p:scale>
        <p:origin x="-147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8C70AC-959A-4568-9FEA-16C8546D05A5}" type="datetimeFigureOut">
              <a:rPr lang="it-IT"/>
              <a:pPr>
                <a:defRPr/>
              </a:pPr>
              <a:t>21/09/2012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96C3B1-07E2-4831-AA01-E96263502A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307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E973F-8432-47C4-81C2-48E22115E407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E357E9-E239-4033-9062-1BC0D522E7D2}" type="slidenum">
              <a:rPr lang="it-IT"/>
              <a:pPr>
                <a:defRPr/>
              </a:pPr>
              <a:t>27</a:t>
            </a:fld>
            <a:endParaRPr 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3358A1-940C-4399-8641-E8915B651D55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6D1DE5-5DA0-44E3-9284-C13D5A68E39D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BA35C4-26BE-474D-A987-C18D3E5ACE6A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4AF2A3-9D1D-4FAF-9DFE-E481E8B20451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DDB63B-1CE7-4AFC-89EE-744659AB0E66}" type="slidenum">
              <a:rPr lang="it-IT" sz="1200">
                <a:latin typeface="Calibri" pitchFamily="34" charset="0"/>
              </a:rPr>
              <a:pPr algn="r"/>
              <a:t>9</a:t>
            </a:fld>
            <a:endParaRPr lang="it-IT" sz="1200">
              <a:latin typeface="Calibri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7D95-ED2F-4A8B-9F9D-CEF8847EF86B}" type="datetimeFigureOut">
              <a:rPr lang="it-IT"/>
              <a:pPr>
                <a:defRPr/>
              </a:pPr>
              <a:t>21/09/2012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D73C-90A1-4359-B4E6-7ED907E246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48C3E-2E90-4474-AD13-A8081560B8FB}" type="datetimeFigureOut">
              <a:rPr lang="it-IT"/>
              <a:pPr>
                <a:defRPr/>
              </a:pPr>
              <a:t>21/09/2012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1F98B-C815-49C4-8477-62CF0101CD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7F706-8D04-4B01-8EAD-B55B872752E4}" type="datetimeFigureOut">
              <a:rPr lang="it-IT"/>
              <a:pPr>
                <a:defRPr/>
              </a:pPr>
              <a:t>21/09/2012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FD955-B50F-412E-9B24-958C709B27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8E42F-BBF0-4D92-A95B-88853B60E6D6}" type="datetimeFigureOut">
              <a:rPr lang="it-IT"/>
              <a:pPr>
                <a:defRPr/>
              </a:pPr>
              <a:t>21/09/2012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1563F-567E-4563-82A9-56DE344ACC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45A59-AFB1-4683-897C-C4BDBADEFDE1}" type="datetimeFigureOut">
              <a:rPr lang="it-IT"/>
              <a:pPr>
                <a:defRPr/>
              </a:pPr>
              <a:t>21/09/2012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34933-5E7C-4BC1-90F6-8F6C04A2E0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6007-F5F8-48E6-A25E-43F97154AA98}" type="datetimeFigureOut">
              <a:rPr lang="it-IT"/>
              <a:pPr>
                <a:defRPr/>
              </a:pPr>
              <a:t>21/09/2012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9B13F-DEFB-44CA-A81E-254A74F0C5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565F-B77A-4B6C-8460-5A22B1396360}" type="datetimeFigureOut">
              <a:rPr lang="it-IT"/>
              <a:pPr>
                <a:defRPr/>
              </a:pPr>
              <a:t>21/09/2012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C4CD1-27B5-43BC-89BB-5373A24D96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1BF3-C822-422D-B858-C45C9AA5E001}" type="datetimeFigureOut">
              <a:rPr lang="it-IT"/>
              <a:pPr>
                <a:defRPr/>
              </a:pPr>
              <a:t>21/09/2012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ECBE-B56B-4676-A53B-9B388B5C18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6AD47-D520-4759-A02A-D3D49E02B054}" type="datetimeFigureOut">
              <a:rPr lang="it-IT"/>
              <a:pPr>
                <a:defRPr/>
              </a:pPr>
              <a:t>21/09/2012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38A0F-CC6D-4B66-B044-9CE8BC62F1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98A73-1F9F-409C-9989-629EDF876001}" type="datetimeFigureOut">
              <a:rPr lang="it-IT"/>
              <a:pPr>
                <a:defRPr/>
              </a:pPr>
              <a:t>21/09/2012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C8C6-258C-40CC-9E53-6AE258FC5C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35FF1-2231-4B6A-9306-92CC9343839A}" type="datetimeFigureOut">
              <a:rPr lang="it-IT"/>
              <a:pPr>
                <a:defRPr/>
              </a:pPr>
              <a:t>21/09/2012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98A97-BD68-4934-BE41-A43ED3BC6E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59AF91-EADA-496C-82AF-C6AE64981FBD}" type="datetimeFigureOut">
              <a:rPr lang="it-IT"/>
              <a:pPr>
                <a:defRPr/>
              </a:pPr>
              <a:t>21/09/2012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A34EB3-B0D4-4278-81BD-914300AC38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5/5f/HubbleDeepField.800px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demers@astro.umontreal.ca" TargetMode="External"/><Relationship Id="rId4" Type="http://schemas.openxmlformats.org/officeDocument/2006/relationships/hyperlink" Target="mailto:battinel@inaf.i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92275" y="260350"/>
            <a:ext cx="5759450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AGB POPULATION IN GALAXIES</a:t>
            </a:r>
          </a:p>
        </p:txBody>
      </p:sp>
      <p:sp>
        <p:nvSpPr>
          <p:cNvPr id="5" name="Rettangolo 4"/>
          <p:cNvSpPr/>
          <p:nvPr/>
        </p:nvSpPr>
        <p:spPr>
          <a:xfrm>
            <a:off x="755650" y="1196975"/>
            <a:ext cx="1512888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WHY?</a:t>
            </a:r>
          </a:p>
        </p:txBody>
      </p:sp>
      <p:pic>
        <p:nvPicPr>
          <p:cNvPr id="14339" name="Picture 2" descr="File:HubbleDeepField.800px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" y="2162175"/>
            <a:ext cx="39624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643438" y="3500438"/>
            <a:ext cx="3889375" cy="923925"/>
          </a:xfrm>
          <a:prstGeom prst="rect">
            <a:avLst/>
          </a:prstGeom>
          <a:noFill/>
          <a:ln w="25400" cap="rnd" cmpd="thickThin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Up to 80% of the K-band </a:t>
            </a:r>
            <a:r>
              <a:rPr lang="it-IT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luminosity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in a 1 </a:t>
            </a:r>
            <a:r>
              <a:rPr lang="it-IT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Gyr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old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simple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stellar </a:t>
            </a:r>
            <a:r>
              <a:rPr lang="it-IT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population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comes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from AGB </a:t>
            </a:r>
            <a:r>
              <a:rPr lang="it-IT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stars</a:t>
            </a:r>
            <a:endParaRPr lang="it-IT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067175" y="1268413"/>
            <a:ext cx="4826000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High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</a:rPr>
              <a:t>redshift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</a:rPr>
              <a:t>galaxies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asellaDiTesto 6"/>
          <p:cNvSpPr txBox="1"/>
          <p:nvPr/>
        </p:nvSpPr>
        <p:spPr>
          <a:xfrm>
            <a:off x="3249613" y="903288"/>
            <a:ext cx="2824162" cy="361950"/>
          </a:xfrm>
          <a:prstGeom prst="rect">
            <a:avLst/>
          </a:prstGeom>
          <a:noFill/>
          <a:ln w="25400" cap="rnd" cmpd="thickThin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10253F"/>
                </a:solidFill>
                <a:latin typeface="Calibri" pitchFamily="34" charset="0"/>
              </a:rPr>
              <a:t>Paolo Battinelli  OA Roma INAF    </a:t>
            </a:r>
            <a:r>
              <a:rPr lang="it-IT" sz="800">
                <a:solidFill>
                  <a:srgbClr val="10253F"/>
                </a:solidFill>
                <a:latin typeface="Calibri" pitchFamily="34" charset="0"/>
                <a:hlinkClick r:id="rId4"/>
              </a:rPr>
              <a:t>battinel@inaf.it</a:t>
            </a:r>
            <a:endParaRPr lang="it-IT" sz="800">
              <a:solidFill>
                <a:srgbClr val="10253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800">
                <a:solidFill>
                  <a:srgbClr val="10253F"/>
                </a:solidFill>
                <a:latin typeface="Calibri" pitchFamily="34" charset="0"/>
              </a:rPr>
              <a:t>Serge Demers    U. de </a:t>
            </a:r>
            <a:r>
              <a:rPr lang="en-US" sz="800">
                <a:latin typeface="Calibri" pitchFamily="34" charset="0"/>
              </a:rPr>
              <a:t>Montréal   </a:t>
            </a:r>
            <a:r>
              <a:rPr lang="en-US" sz="800">
                <a:latin typeface="Calibri" pitchFamily="34" charset="0"/>
                <a:hlinkClick r:id="rId5"/>
              </a:rPr>
              <a:t>demers@astro.umontreal.ca</a:t>
            </a:r>
            <a:r>
              <a:rPr lang="en-US" sz="800">
                <a:latin typeface="Calibri" pitchFamily="34" charset="0"/>
              </a:rPr>
              <a:t> </a:t>
            </a:r>
            <a:endParaRPr lang="it-IT" sz="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92275" y="260350"/>
            <a:ext cx="5759450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AGB STARS</a:t>
            </a:r>
          </a:p>
        </p:txBody>
      </p:sp>
      <p:sp>
        <p:nvSpPr>
          <p:cNvPr id="5" name="Rettangolo 4"/>
          <p:cNvSpPr/>
          <p:nvPr/>
        </p:nvSpPr>
        <p:spPr>
          <a:xfrm>
            <a:off x="755650" y="1196975"/>
            <a:ext cx="1512888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</a:rPr>
              <a:t>stars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O-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</a:rPr>
              <a:t>rich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651500" y="1196975"/>
            <a:ext cx="2376488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Carbon 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</a:rPr>
              <a:t>stars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C-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</a:rPr>
              <a:t>rich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29727" name="Group 31"/>
          <p:cNvGraphicFramePr>
            <a:graphicFrameLocks noGrp="1"/>
          </p:cNvGraphicFramePr>
          <p:nvPr/>
        </p:nvGraphicFramePr>
        <p:xfrm>
          <a:off x="1547813" y="2889250"/>
          <a:ext cx="6480175" cy="2988432"/>
        </p:xfrm>
        <a:graphic>
          <a:graphicData uri="http://schemas.openxmlformats.org/drawingml/2006/table">
            <a:tbl>
              <a:tblPr/>
              <a:tblGrid>
                <a:gridCol w="890587"/>
                <a:gridCol w="584200"/>
                <a:gridCol w="1250950"/>
                <a:gridCol w="1250950"/>
                <a:gridCol w="1252538"/>
                <a:gridCol w="1250950"/>
              </a:tblGrid>
              <a:tr h="19050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classical carbon stars</a:t>
                      </a: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3092" marR="23092" marT="11546" marB="115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C-R</a:t>
                      </a: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:</a:t>
                      </a:r>
                    </a:p>
                  </a:txBody>
                  <a:tcPr marL="23092" marR="23092" marT="11546" marB="115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 old Harvard class R: are still visible at the blue end of the spectrum, strong isotopic bands, no enhanced Ba line</a:t>
                      </a:r>
                    </a:p>
                  </a:txBody>
                  <a:tcPr marL="23092" marR="23092" marT="11546" marB="115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medium disc pop I</a:t>
                      </a:r>
                    </a:p>
                  </a:txBody>
                  <a:tcPr marL="23092" marR="23092" marT="11546" marB="115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Red-giants?</a:t>
                      </a:r>
                    </a:p>
                  </a:txBody>
                  <a:tcPr marL="23092" marR="23092" marT="11546" marB="115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5100-2800</a:t>
                      </a:r>
                    </a:p>
                  </a:txBody>
                  <a:tcPr marL="23092" marR="23092" marT="11546" marB="115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C-N</a:t>
                      </a: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:</a:t>
                      </a:r>
                    </a:p>
                  </a:txBody>
                  <a:tcPr marL="23092" marR="23092" marT="11546" marB="115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 old Harvard class N: heavy diffuse blue absorption, sometimes invisible in blue, s-process elements enhanced over solar abundance, weak isotopic bands</a:t>
                      </a:r>
                    </a:p>
                  </a:txBody>
                  <a:tcPr marL="23092" marR="23092" marT="11546" marB="115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thin disc pop I</a:t>
                      </a:r>
                    </a:p>
                  </a:txBody>
                  <a:tcPr marL="23092" marR="23092" marT="11546" marB="115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AGB</a:t>
                      </a:r>
                    </a:p>
                  </a:txBody>
                  <a:tcPr marL="23092" marR="23092" marT="11546" marB="115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3100-2600</a:t>
                      </a:r>
                    </a:p>
                  </a:txBody>
                  <a:tcPr marL="23092" marR="23092" marT="11546" marB="115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non-classical carbon stars</a:t>
                      </a: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3092" marR="23092" marT="11546" marB="115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270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C-J:</a:t>
                      </a:r>
                    </a:p>
                  </a:txBody>
                  <a:tcPr marL="23092" marR="23092" marT="11546" marB="115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very strong isotopic bands of C</a:t>
                      </a:r>
                      <a:r>
                        <a:rPr kumimoji="0" lang="en-US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and CN</a:t>
                      </a:r>
                    </a:p>
                  </a:txBody>
                  <a:tcPr marL="23092" marR="23092" marT="11546" marB="115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unknown</a:t>
                      </a: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3092" marR="23092" marT="11546" marB="115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unknown</a:t>
                      </a: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3092" marR="23092" marT="11546" marB="115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3900-2800</a:t>
                      </a:r>
                    </a:p>
                  </a:txBody>
                  <a:tcPr marL="23092" marR="23092" marT="11546" marB="115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C-H:</a:t>
                      </a:r>
                    </a:p>
                  </a:txBody>
                  <a:tcPr marL="23092" marR="23092" marT="11546" marB="115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very strong CH absorption</a:t>
                      </a:r>
                    </a:p>
                  </a:txBody>
                  <a:tcPr marL="23092" marR="23092" marT="11546" marB="115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halo pop II</a:t>
                      </a:r>
                    </a:p>
                  </a:txBody>
                  <a:tcPr marL="23092" marR="23092" marT="11546" marB="115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bright giants, mass transfer (all C-H:s are binary )</a:t>
                      </a:r>
                    </a:p>
                  </a:txBody>
                  <a:tcPr marL="23092" marR="23092" marT="11546" marB="115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5000-4100</a:t>
                      </a:r>
                    </a:p>
                  </a:txBody>
                  <a:tcPr marL="23092" marR="23092" marT="11546" marB="115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ttangolo arrotondato 2"/>
          <p:cNvSpPr/>
          <p:nvPr/>
        </p:nvSpPr>
        <p:spPr>
          <a:xfrm>
            <a:off x="1425575" y="3781425"/>
            <a:ext cx="6624638" cy="968375"/>
          </a:xfrm>
          <a:prstGeom prst="roundRect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0" y="6518275"/>
            <a:ext cx="3887788" cy="336550"/>
          </a:xfrm>
          <a:prstGeom prst="rect">
            <a:avLst/>
          </a:prstGeom>
          <a:noFill/>
          <a:ln w="25400" cap="rnd" cmpd="thickThin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Keenan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, 1993 </a:t>
            </a:r>
            <a:r>
              <a:rPr lang="it-IT" sz="1600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revised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sz="1600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classification</a:t>
            </a:r>
            <a:endParaRPr lang="it-IT" sz="16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riangolo isoscele 5"/>
          <p:cNvSpPr/>
          <p:nvPr/>
        </p:nvSpPr>
        <p:spPr>
          <a:xfrm>
            <a:off x="1619250" y="1989138"/>
            <a:ext cx="6408738" cy="863600"/>
          </a:xfrm>
          <a:prstGeom prst="triangle">
            <a:avLst>
              <a:gd name="adj" fmla="val 82142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9726" name="CasellaDiTesto 1"/>
          <p:cNvSpPr txBox="1">
            <a:spLocks noChangeArrowheads="1"/>
          </p:cNvSpPr>
          <p:nvPr/>
        </p:nvSpPr>
        <p:spPr bwMode="auto">
          <a:xfrm>
            <a:off x="6905625" y="2838450"/>
            <a:ext cx="338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/>
              <a:t>˚K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77938" y="260350"/>
            <a:ext cx="6507162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>
                <a:solidFill>
                  <a:srgbClr val="254061"/>
                </a:solidFill>
                <a:cs typeface="Arial" charset="0"/>
              </a:rPr>
              <a:t>C STARS as tracers in low-density regions </a:t>
            </a:r>
          </a:p>
        </p:txBody>
      </p:sp>
      <p:pic>
        <p:nvPicPr>
          <p:cNvPr id="30722" name="Picture 32" descr="img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1233488"/>
            <a:ext cx="54006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5737225" y="2432050"/>
            <a:ext cx="3209925" cy="1490663"/>
          </a:xfrm>
          <a:prstGeom prst="rect">
            <a:avLst/>
          </a:prstGeom>
          <a:noFill/>
          <a:ln w="25400" cap="rnd" cmpd="thickThin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>
                <a:solidFill>
                  <a:srgbClr val="10253F"/>
                </a:solidFill>
                <a:latin typeface="Calibri" pitchFamily="34" charset="0"/>
              </a:rPr>
              <a:t>The essentially negligible foreground contamination makes C N-type stars extremely useful in low density outskirts of galaxies</a:t>
            </a:r>
          </a:p>
        </p:txBody>
      </p:sp>
      <p:sp>
        <p:nvSpPr>
          <p:cNvPr id="30724" name="CasellaDiTesto 12"/>
          <p:cNvSpPr txBox="1">
            <a:spLocks noChangeArrowheads="1"/>
          </p:cNvSpPr>
          <p:nvPr/>
        </p:nvSpPr>
        <p:spPr bwMode="auto">
          <a:xfrm>
            <a:off x="0" y="6518275"/>
            <a:ext cx="3887788" cy="336550"/>
          </a:xfrm>
          <a:prstGeom prst="rect">
            <a:avLst/>
          </a:prstGeom>
          <a:noFill/>
          <a:ln w="25400" cap="rnd" cmpd="thickThin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rgbClr val="10253F"/>
                </a:solidFill>
                <a:latin typeface="Calibri" pitchFamily="34" charset="0"/>
              </a:rPr>
              <a:t>NGC 6822 -  Battinelli, Demers, Kunkel, 2006</a:t>
            </a:r>
          </a:p>
        </p:txBody>
      </p:sp>
      <p:sp>
        <p:nvSpPr>
          <p:cNvPr id="30725" name="Text Box 36"/>
          <p:cNvSpPr txBox="1">
            <a:spLocks noChangeArrowheads="1"/>
          </p:cNvSpPr>
          <p:nvPr/>
        </p:nvSpPr>
        <p:spPr bwMode="auto">
          <a:xfrm>
            <a:off x="4464050" y="1558925"/>
            <a:ext cx="80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2°x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77938" y="260350"/>
            <a:ext cx="6507162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>
                <a:solidFill>
                  <a:srgbClr val="254061"/>
                </a:solidFill>
                <a:cs typeface="Arial" charset="0"/>
              </a:rPr>
              <a:t>C STARS as kinematical tracers - 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683250" y="2736850"/>
            <a:ext cx="3209925" cy="941388"/>
          </a:xfrm>
          <a:prstGeom prst="rect">
            <a:avLst/>
          </a:prstGeom>
          <a:noFill/>
          <a:ln w="25400" cap="rnd" cmpd="thickThin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10253F"/>
                </a:solidFill>
                <a:latin typeface="Calibri" pitchFamily="34" charset="0"/>
              </a:rPr>
              <a:t>Tracing the MW rotation curve beyond the solar circle up to ~30kpc!</a:t>
            </a:r>
            <a:endParaRPr lang="it-IT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31747" name="CasellaDiTesto 12"/>
          <p:cNvSpPr txBox="1">
            <a:spLocks noChangeArrowheads="1"/>
          </p:cNvSpPr>
          <p:nvPr/>
        </p:nvSpPr>
        <p:spPr bwMode="auto">
          <a:xfrm>
            <a:off x="0" y="6518275"/>
            <a:ext cx="4414838" cy="336550"/>
          </a:xfrm>
          <a:prstGeom prst="rect">
            <a:avLst/>
          </a:prstGeom>
          <a:noFill/>
          <a:ln w="25400" cap="rnd" cmpd="thickThin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rgbClr val="10253F"/>
                </a:solidFill>
                <a:latin typeface="Calibri" pitchFamily="34" charset="0"/>
              </a:rPr>
              <a:t>Battinelli, Demers, Rossi, Gigoyan 2012</a:t>
            </a:r>
          </a:p>
        </p:txBody>
      </p:sp>
      <p:pic>
        <p:nvPicPr>
          <p:cNvPr id="31748" name="Picture 5" descr="vrot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1308100"/>
            <a:ext cx="4684713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77938" y="260350"/>
            <a:ext cx="6507162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>
                <a:solidFill>
                  <a:srgbClr val="254061"/>
                </a:solidFill>
                <a:cs typeface="Arial" charset="0"/>
              </a:rPr>
              <a:t>AGB STARS as kinematical tracers - II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683250" y="2736850"/>
            <a:ext cx="3209925" cy="941388"/>
          </a:xfrm>
          <a:prstGeom prst="rect">
            <a:avLst/>
          </a:prstGeom>
          <a:noFill/>
          <a:ln w="25400" cap="rnd" cmpd="thickThin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10253F"/>
                </a:solidFill>
                <a:latin typeface="Calibri" pitchFamily="34" charset="0"/>
              </a:rPr>
              <a:t>One more surprise! </a:t>
            </a:r>
          </a:p>
          <a:p>
            <a:pPr>
              <a:defRPr/>
            </a:pPr>
            <a:r>
              <a:rPr lang="en-US" dirty="0">
                <a:solidFill>
                  <a:srgbClr val="10253F"/>
                </a:solidFill>
                <a:latin typeface="Calibri" pitchFamily="34" charset="0"/>
              </a:rPr>
              <a:t>NGC 6822 shows an evident polar-ring structure. </a:t>
            </a:r>
            <a:endParaRPr lang="it-IT" dirty="0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32771" name="CasellaDiTesto 12"/>
          <p:cNvSpPr txBox="1">
            <a:spLocks noChangeArrowheads="1"/>
          </p:cNvSpPr>
          <p:nvPr/>
        </p:nvSpPr>
        <p:spPr bwMode="auto">
          <a:xfrm>
            <a:off x="0" y="6521450"/>
            <a:ext cx="4414838" cy="336550"/>
          </a:xfrm>
          <a:prstGeom prst="rect">
            <a:avLst/>
          </a:prstGeom>
          <a:noFill/>
          <a:ln w="25400" cap="rnd" cmpd="thickThin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rgbClr val="10253F"/>
                </a:solidFill>
                <a:latin typeface="Calibri" pitchFamily="34" charset="0"/>
              </a:rPr>
              <a:t>Demers, Battinelli, Kunkel 2006</a:t>
            </a:r>
          </a:p>
        </p:txBody>
      </p:sp>
      <p:sp>
        <p:nvSpPr>
          <p:cNvPr id="2" name="CasellaDiTesto 6"/>
          <p:cNvSpPr txBox="1"/>
          <p:nvPr/>
        </p:nvSpPr>
        <p:spPr>
          <a:xfrm>
            <a:off x="5695950" y="3859213"/>
            <a:ext cx="3209925" cy="1477962"/>
          </a:xfrm>
          <a:prstGeom prst="rect">
            <a:avLst/>
          </a:prstGeom>
          <a:noFill/>
          <a:ln w="25400" cap="rnd" cmpd="thickThin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latin typeface="+mn-lt"/>
              </a:rPr>
              <a:t>Carbon </a:t>
            </a:r>
            <a:r>
              <a:rPr lang="it-IT" dirty="0" err="1">
                <a:latin typeface="+mn-lt"/>
              </a:rPr>
              <a:t>stars</a:t>
            </a:r>
            <a:r>
              <a:rPr lang="it-IT" dirty="0">
                <a:latin typeface="+mn-lt"/>
              </a:rPr>
              <a:t>  show no </a:t>
            </a:r>
            <a:r>
              <a:rPr lang="it-IT" dirty="0" err="1">
                <a:latin typeface="+mn-lt"/>
              </a:rPr>
              <a:t>preference</a:t>
            </a:r>
            <a:r>
              <a:rPr lang="it-IT" dirty="0">
                <a:latin typeface="+mn-lt"/>
              </a:rPr>
              <a:t> for the H I disk and </a:t>
            </a:r>
            <a:r>
              <a:rPr lang="it-IT" dirty="0" err="1">
                <a:latin typeface="+mn-lt"/>
              </a:rPr>
              <a:t>they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form</a:t>
            </a:r>
            <a:r>
              <a:rPr lang="it-IT" dirty="0">
                <a:latin typeface="+mn-lt"/>
              </a:rPr>
              <a:t> part of a stellar </a:t>
            </a:r>
            <a:r>
              <a:rPr lang="it-IT" dirty="0" err="1">
                <a:latin typeface="+mn-lt"/>
              </a:rPr>
              <a:t>population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rotating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at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nearly</a:t>
            </a:r>
            <a:r>
              <a:rPr lang="it-IT" dirty="0">
                <a:latin typeface="+mn-lt"/>
              </a:rPr>
              <a:t> right </a:t>
            </a:r>
            <a:r>
              <a:rPr lang="it-IT" dirty="0" err="1">
                <a:latin typeface="+mn-lt"/>
              </a:rPr>
              <a:t>angles</a:t>
            </a:r>
            <a:r>
              <a:rPr lang="it-IT" dirty="0">
                <a:latin typeface="+mn-lt"/>
              </a:rPr>
              <a:t> to the H I disk </a:t>
            </a:r>
            <a:endParaRPr lang="en-US" dirty="0">
              <a:solidFill>
                <a:srgbClr val="10253F"/>
              </a:solidFill>
              <a:latin typeface="+mn-lt"/>
            </a:endParaRPr>
          </a:p>
        </p:txBody>
      </p:sp>
      <p:pic>
        <p:nvPicPr>
          <p:cNvPr id="32773" name="Picture 7" descr="f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1651000"/>
            <a:ext cx="4398962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77938" y="260350"/>
            <a:ext cx="6507162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>
                <a:solidFill>
                  <a:srgbClr val="254061"/>
                </a:solidFill>
                <a:cs typeface="Arial" charset="0"/>
              </a:rPr>
              <a:t>C/M ratio as metallicity proxy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60988" y="2736850"/>
            <a:ext cx="3532187" cy="369888"/>
          </a:xfrm>
          <a:prstGeom prst="rect">
            <a:avLst/>
          </a:prstGeom>
          <a:noFill/>
          <a:ln w="25400" cap="rnd" cmpd="thickThin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10253F"/>
                </a:solidFill>
                <a:latin typeface="Calibri" pitchFamily="34" charset="0"/>
              </a:rPr>
              <a:t>Explained by Iben &amp; Renzini (1983)</a:t>
            </a:r>
            <a:endParaRPr lang="it-IT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33795" name="CasellaDiTesto 12"/>
          <p:cNvSpPr txBox="1">
            <a:spLocks noChangeArrowheads="1"/>
          </p:cNvSpPr>
          <p:nvPr/>
        </p:nvSpPr>
        <p:spPr bwMode="auto">
          <a:xfrm>
            <a:off x="0" y="6521450"/>
            <a:ext cx="4414838" cy="336550"/>
          </a:xfrm>
          <a:prstGeom prst="rect">
            <a:avLst/>
          </a:prstGeom>
          <a:noFill/>
          <a:ln w="25400" cap="rnd" cmpd="thickThin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rgbClr val="10253F"/>
                </a:solidFill>
                <a:latin typeface="Calibri" pitchFamily="34" charset="0"/>
              </a:rPr>
              <a:t>Battinelli &amp; Demers, 2005</a:t>
            </a:r>
          </a:p>
        </p:txBody>
      </p:sp>
      <p:pic>
        <p:nvPicPr>
          <p:cNvPr id="33796" name="Picture 8" descr="img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1555750"/>
            <a:ext cx="4738688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7" name="Group 12"/>
          <p:cNvGrpSpPr>
            <a:grpSpLocks/>
          </p:cNvGrpSpPr>
          <p:nvPr/>
        </p:nvGrpSpPr>
        <p:grpSpPr bwMode="auto">
          <a:xfrm>
            <a:off x="5416550" y="3989388"/>
            <a:ext cx="3548063" cy="754062"/>
            <a:chOff x="3351" y="2775"/>
            <a:chExt cx="2235" cy="475"/>
          </a:xfrm>
        </p:grpSpPr>
        <p:pic>
          <p:nvPicPr>
            <p:cNvPr id="33798" name="Picture 10" descr="\begin{eqnarray*}[{\rm Fe/H}]= -1.32 (\pm 0.07) - 0.59 (\pm 0.09) \times \log \left({C\over {\rm M}0+}\right),&#10;\end{eqnarray*}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56" y="2783"/>
              <a:ext cx="2230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9" name="Rectangle 11"/>
            <p:cNvSpPr>
              <a:spLocks noChangeArrowheads="1"/>
            </p:cNvSpPr>
            <p:nvPr/>
          </p:nvSpPr>
          <p:spPr bwMode="auto">
            <a:xfrm>
              <a:off x="3351" y="2775"/>
              <a:ext cx="2217" cy="4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77938" y="260350"/>
            <a:ext cx="6507162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>
                <a:solidFill>
                  <a:srgbClr val="254061"/>
                </a:solidFill>
                <a:cs typeface="Arial" charset="0"/>
              </a:rPr>
              <a:t> Mean absolute I-mag of C stars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683250" y="2736850"/>
            <a:ext cx="3209925" cy="941388"/>
          </a:xfrm>
          <a:prstGeom prst="rect">
            <a:avLst/>
          </a:prstGeom>
          <a:noFill/>
          <a:ln w="25400" cap="rnd" cmpd="thickThin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10253F"/>
                </a:solidFill>
                <a:latin typeface="Calibri" pitchFamily="34" charset="0"/>
              </a:rPr>
              <a:t>Theoretically expected to be nearly independent of metallicity.</a:t>
            </a:r>
            <a:endParaRPr lang="it-IT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34819" name="CasellaDiTesto 12"/>
          <p:cNvSpPr txBox="1">
            <a:spLocks noChangeArrowheads="1"/>
          </p:cNvSpPr>
          <p:nvPr/>
        </p:nvSpPr>
        <p:spPr bwMode="auto">
          <a:xfrm>
            <a:off x="0" y="6521450"/>
            <a:ext cx="4414838" cy="336550"/>
          </a:xfrm>
          <a:prstGeom prst="rect">
            <a:avLst/>
          </a:prstGeom>
          <a:noFill/>
          <a:ln w="25400" cap="rnd" cmpd="thickThin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rgbClr val="10253F"/>
                </a:solidFill>
                <a:latin typeface="Calibri" pitchFamily="34" charset="0"/>
              </a:rPr>
              <a:t>Battinelli &amp; Demers, 2005</a:t>
            </a:r>
          </a:p>
        </p:txBody>
      </p:sp>
      <p:pic>
        <p:nvPicPr>
          <p:cNvPr id="34820" name="Picture 10" descr="img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1108075"/>
            <a:ext cx="421957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6"/>
          <p:cNvSpPr txBox="1"/>
          <p:nvPr/>
        </p:nvSpPr>
        <p:spPr>
          <a:xfrm>
            <a:off x="5695950" y="3913188"/>
            <a:ext cx="3209925" cy="941387"/>
          </a:xfrm>
          <a:prstGeom prst="rect">
            <a:avLst/>
          </a:prstGeom>
          <a:noFill/>
          <a:ln w="25400" cap="rnd" cmpd="thickThin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10253F"/>
                </a:solidFill>
                <a:latin typeface="Calibri" pitchFamily="34" charset="0"/>
              </a:rPr>
              <a:t>First tentatively used by Richer et al (1983) to determine the distance to NGC 55</a:t>
            </a:r>
            <a:endParaRPr lang="it-IT">
              <a:solidFill>
                <a:srgbClr val="10253F"/>
              </a:solidFill>
              <a:latin typeface="Calibri" pitchFamily="34" charset="0"/>
            </a:endParaRPr>
          </a:p>
        </p:txBody>
      </p:sp>
      <p:pic>
        <p:nvPicPr>
          <p:cNvPr id="34822" name="Picture 13" descr="img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78263"/>
            <a:ext cx="422592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77938" y="260350"/>
            <a:ext cx="6507162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>
                <a:solidFill>
                  <a:srgbClr val="254061"/>
                </a:solidFill>
                <a:cs typeface="Arial" charset="0"/>
              </a:rPr>
              <a:t> Identifying AGB M and C stars</a:t>
            </a:r>
          </a:p>
        </p:txBody>
      </p:sp>
      <p:pic>
        <p:nvPicPr>
          <p:cNvPr id="35842" name="Picture 8" descr="Cap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42005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5267325" y="1089025"/>
            <a:ext cx="3209925" cy="574675"/>
          </a:xfrm>
          <a:prstGeom prst="rect">
            <a:avLst/>
          </a:prstGeom>
          <a:noFill/>
          <a:ln w="25400" cap="rnd" cmpd="thickThin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/>
              <a:t>The narrow band approach</a:t>
            </a:r>
          </a:p>
          <a:p>
            <a:pPr>
              <a:buFont typeface="Wingdings" pitchFamily="2" charset="2"/>
              <a:buNone/>
              <a:defRPr/>
            </a:pPr>
            <a:r>
              <a:rPr lang="it-IT" sz="1200">
                <a:latin typeface="Calibri" pitchFamily="34" charset="0"/>
              </a:rPr>
              <a:t>(Palmer&amp;Wing,1982)</a:t>
            </a:r>
            <a:endParaRPr lang="it-IT"/>
          </a:p>
        </p:txBody>
      </p:sp>
      <p:pic>
        <p:nvPicPr>
          <p:cNvPr id="35844" name="Picture 12" descr="m31ricn"/>
          <p:cNvPicPr>
            <a:picLocks noChangeAspect="1" noChangeArrowheads="1"/>
          </p:cNvPicPr>
          <p:nvPr/>
        </p:nvPicPr>
        <p:blipFill>
          <a:blip r:embed="rId3"/>
          <a:srcRect l="3687" t="10710" b="18207"/>
          <a:stretch>
            <a:fillRect/>
          </a:stretch>
        </p:blipFill>
        <p:spPr bwMode="auto">
          <a:xfrm>
            <a:off x="4994275" y="1714500"/>
            <a:ext cx="3760788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6"/>
          <p:cNvSpPr txBox="1"/>
          <p:nvPr/>
        </p:nvSpPr>
        <p:spPr>
          <a:xfrm>
            <a:off x="5283200" y="5438775"/>
            <a:ext cx="3209925" cy="941388"/>
          </a:xfrm>
          <a:prstGeom prst="rect">
            <a:avLst/>
          </a:prstGeom>
          <a:noFill/>
          <a:ln w="25400" cap="rnd" cmpd="thickThin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/>
              <a:t>(R-I)o&gt;0.9</a:t>
            </a:r>
          </a:p>
          <a:p>
            <a:pPr>
              <a:defRPr/>
            </a:pPr>
            <a:r>
              <a:rPr lang="en-US"/>
              <a:t>(CN-TiO)&gt;0.3 </a:t>
            </a:r>
            <a:r>
              <a:rPr lang="en-US">
                <a:sym typeface="Wingdings" pitchFamily="2" charset="2"/>
              </a:rPr>
              <a:t> C stars</a:t>
            </a:r>
          </a:p>
          <a:p>
            <a:pPr>
              <a:defRPr/>
            </a:pPr>
            <a:r>
              <a:rPr lang="en-US">
                <a:sym typeface="Wingdings" pitchFamily="2" charset="2"/>
              </a:rPr>
              <a:t>(CN-TiO)&lt;0.0  M stars</a:t>
            </a:r>
            <a:endParaRPr lang="it-IT"/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349250" y="6540500"/>
            <a:ext cx="2706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Calibri" pitchFamily="34" charset="0"/>
              </a:rPr>
              <a:t>Nowotny &amp; Kerschbaum,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77938" y="260350"/>
            <a:ext cx="6507162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>
                <a:solidFill>
                  <a:srgbClr val="254061"/>
                </a:solidFill>
                <a:cs typeface="Arial" charset="0"/>
              </a:rPr>
              <a:t> Identifying AGB M and C stars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354388" y="2017713"/>
            <a:ext cx="2144712" cy="392112"/>
          </a:xfrm>
          <a:prstGeom prst="rect">
            <a:avLst/>
          </a:prstGeom>
          <a:noFill/>
          <a:ln w="25400" cap="rnd" cmpd="thickThin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/>
              <a:t>The NIR  approach</a:t>
            </a:r>
          </a:p>
        </p:txBody>
      </p:sp>
      <p:pic>
        <p:nvPicPr>
          <p:cNvPr id="36867" name="Picture 6" descr="fg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2649538"/>
            <a:ext cx="36925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kacharov meth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5975" y="2654300"/>
            <a:ext cx="3989388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387350" y="6340475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Calibri" pitchFamily="34" charset="0"/>
              </a:rPr>
              <a:t>Nikolaev &amp; Weinberg, 2000</a:t>
            </a:r>
          </a:p>
        </p:txBody>
      </p:sp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4594225" y="6326188"/>
            <a:ext cx="2682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Calibri" pitchFamily="34" charset="0"/>
              </a:rPr>
              <a:t>Kacharov, Rejkuba,Cioni, 2012</a:t>
            </a:r>
          </a:p>
        </p:txBody>
      </p:sp>
      <p:sp>
        <p:nvSpPr>
          <p:cNvPr id="36874" name="Freeform 10"/>
          <p:cNvSpPr>
            <a:spLocks/>
          </p:cNvSpPr>
          <p:nvPr/>
        </p:nvSpPr>
        <p:spPr bwMode="auto">
          <a:xfrm>
            <a:off x="1871663" y="4260850"/>
            <a:ext cx="388937" cy="850900"/>
          </a:xfrm>
          <a:custGeom>
            <a:avLst/>
            <a:gdLst>
              <a:gd name="T0" fmla="*/ 2147483647 w 321"/>
              <a:gd name="T1" fmla="*/ 2147483647 h 698"/>
              <a:gd name="T2" fmla="*/ 2147483647 w 321"/>
              <a:gd name="T3" fmla="*/ 2147483647 h 698"/>
              <a:gd name="T4" fmla="*/ 2147483647 w 321"/>
              <a:gd name="T5" fmla="*/ 2147483647 h 698"/>
              <a:gd name="T6" fmla="*/ 2147483647 w 321"/>
              <a:gd name="T7" fmla="*/ 2147483647 h 698"/>
              <a:gd name="T8" fmla="*/ 2147483647 w 321"/>
              <a:gd name="T9" fmla="*/ 2147483647 h 698"/>
              <a:gd name="T10" fmla="*/ 2147483647 w 321"/>
              <a:gd name="T11" fmla="*/ 2147483647 h 698"/>
              <a:gd name="T12" fmla="*/ 2147483647 w 321"/>
              <a:gd name="T13" fmla="*/ 2147483647 h 698"/>
              <a:gd name="T14" fmla="*/ 2147483647 w 321"/>
              <a:gd name="T15" fmla="*/ 2147483647 h 698"/>
              <a:gd name="T16" fmla="*/ 2147483647 w 321"/>
              <a:gd name="T17" fmla="*/ 2147483647 h 698"/>
              <a:gd name="T18" fmla="*/ 2147483647 w 321"/>
              <a:gd name="T19" fmla="*/ 2147483647 h 698"/>
              <a:gd name="T20" fmla="*/ 2147483647 w 321"/>
              <a:gd name="T21" fmla="*/ 2147483647 h 698"/>
              <a:gd name="T22" fmla="*/ 2147483647 w 321"/>
              <a:gd name="T23" fmla="*/ 2147483647 h 698"/>
              <a:gd name="T24" fmla="*/ 2147483647 w 321"/>
              <a:gd name="T25" fmla="*/ 2147483647 h 698"/>
              <a:gd name="T26" fmla="*/ 2147483647 w 321"/>
              <a:gd name="T27" fmla="*/ 2147483647 h 698"/>
              <a:gd name="T28" fmla="*/ 2147483647 w 321"/>
              <a:gd name="T29" fmla="*/ 0 h 698"/>
              <a:gd name="T30" fmla="*/ 2147483647 w 321"/>
              <a:gd name="T31" fmla="*/ 2147483647 h 698"/>
              <a:gd name="T32" fmla="*/ 2147483647 w 321"/>
              <a:gd name="T33" fmla="*/ 2147483647 h 698"/>
              <a:gd name="T34" fmla="*/ 2147483647 w 321"/>
              <a:gd name="T35" fmla="*/ 2147483647 h 698"/>
              <a:gd name="T36" fmla="*/ 2147483647 w 321"/>
              <a:gd name="T37" fmla="*/ 2147483647 h 698"/>
              <a:gd name="T38" fmla="*/ 2147483647 w 321"/>
              <a:gd name="T39" fmla="*/ 2147483647 h 698"/>
              <a:gd name="T40" fmla="*/ 2147483647 w 321"/>
              <a:gd name="T41" fmla="*/ 2147483647 h 698"/>
              <a:gd name="T42" fmla="*/ 2147483647 w 321"/>
              <a:gd name="T43" fmla="*/ 2147483647 h 698"/>
              <a:gd name="T44" fmla="*/ 2147483647 w 321"/>
              <a:gd name="T45" fmla="*/ 2147483647 h 698"/>
              <a:gd name="T46" fmla="*/ 2147483647 w 321"/>
              <a:gd name="T47" fmla="*/ 2147483647 h 698"/>
              <a:gd name="T48" fmla="*/ 2147483647 w 321"/>
              <a:gd name="T49" fmla="*/ 2147483647 h 698"/>
              <a:gd name="T50" fmla="*/ 2147483647 w 321"/>
              <a:gd name="T51" fmla="*/ 2147483647 h 698"/>
              <a:gd name="T52" fmla="*/ 2147483647 w 321"/>
              <a:gd name="T53" fmla="*/ 2147483647 h 698"/>
              <a:gd name="T54" fmla="*/ 2147483647 w 321"/>
              <a:gd name="T55" fmla="*/ 2147483647 h 698"/>
              <a:gd name="T56" fmla="*/ 2147483647 w 321"/>
              <a:gd name="T57" fmla="*/ 2147483647 h 698"/>
              <a:gd name="T58" fmla="*/ 2147483647 w 321"/>
              <a:gd name="T59" fmla="*/ 2147483647 h 698"/>
              <a:gd name="T60" fmla="*/ 2147483647 w 321"/>
              <a:gd name="T61" fmla="*/ 2147483647 h 698"/>
              <a:gd name="T62" fmla="*/ 2147483647 w 321"/>
              <a:gd name="T63" fmla="*/ 2147483647 h 698"/>
              <a:gd name="T64" fmla="*/ 2147483647 w 321"/>
              <a:gd name="T65" fmla="*/ 2147483647 h 698"/>
              <a:gd name="T66" fmla="*/ 2147483647 w 321"/>
              <a:gd name="T67" fmla="*/ 2147483647 h 698"/>
              <a:gd name="T68" fmla="*/ 2147483647 w 321"/>
              <a:gd name="T69" fmla="*/ 2147483647 h 698"/>
              <a:gd name="T70" fmla="*/ 2147483647 w 321"/>
              <a:gd name="T71" fmla="*/ 2147483647 h 698"/>
              <a:gd name="T72" fmla="*/ 2147483647 w 321"/>
              <a:gd name="T73" fmla="*/ 2147483647 h 698"/>
              <a:gd name="T74" fmla="*/ 2147483647 w 321"/>
              <a:gd name="T75" fmla="*/ 2147483647 h 698"/>
              <a:gd name="T76" fmla="*/ 2147483647 w 321"/>
              <a:gd name="T77" fmla="*/ 2147483647 h 698"/>
              <a:gd name="T78" fmla="*/ 2147483647 w 321"/>
              <a:gd name="T79" fmla="*/ 2147483647 h 698"/>
              <a:gd name="T80" fmla="*/ 2147483647 w 321"/>
              <a:gd name="T81" fmla="*/ 2147483647 h 6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21"/>
              <a:gd name="T124" fmla="*/ 0 h 698"/>
              <a:gd name="T125" fmla="*/ 321 w 321"/>
              <a:gd name="T126" fmla="*/ 698 h 69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21" h="698">
                <a:moveTo>
                  <a:pt x="67" y="200"/>
                </a:moveTo>
                <a:cubicBezTo>
                  <a:pt x="73" y="196"/>
                  <a:pt x="85" y="188"/>
                  <a:pt x="85" y="188"/>
                </a:cubicBezTo>
                <a:cubicBezTo>
                  <a:pt x="89" y="176"/>
                  <a:pt x="96" y="172"/>
                  <a:pt x="109" y="170"/>
                </a:cubicBezTo>
                <a:cubicBezTo>
                  <a:pt x="123" y="165"/>
                  <a:pt x="117" y="168"/>
                  <a:pt x="127" y="162"/>
                </a:cubicBezTo>
                <a:cubicBezTo>
                  <a:pt x="132" y="155"/>
                  <a:pt x="136" y="145"/>
                  <a:pt x="143" y="140"/>
                </a:cubicBezTo>
                <a:cubicBezTo>
                  <a:pt x="144" y="138"/>
                  <a:pt x="143" y="135"/>
                  <a:pt x="145" y="134"/>
                </a:cubicBezTo>
                <a:cubicBezTo>
                  <a:pt x="148" y="132"/>
                  <a:pt x="157" y="130"/>
                  <a:pt x="157" y="130"/>
                </a:cubicBezTo>
                <a:cubicBezTo>
                  <a:pt x="164" y="119"/>
                  <a:pt x="176" y="117"/>
                  <a:pt x="185" y="108"/>
                </a:cubicBezTo>
                <a:cubicBezTo>
                  <a:pt x="195" y="98"/>
                  <a:pt x="214" y="82"/>
                  <a:pt x="227" y="78"/>
                </a:cubicBezTo>
                <a:cubicBezTo>
                  <a:pt x="234" y="68"/>
                  <a:pt x="247" y="61"/>
                  <a:pt x="257" y="54"/>
                </a:cubicBezTo>
                <a:cubicBezTo>
                  <a:pt x="260" y="46"/>
                  <a:pt x="262" y="43"/>
                  <a:pt x="269" y="38"/>
                </a:cubicBezTo>
                <a:cubicBezTo>
                  <a:pt x="272" y="30"/>
                  <a:pt x="274" y="27"/>
                  <a:pt x="281" y="22"/>
                </a:cubicBezTo>
                <a:cubicBezTo>
                  <a:pt x="287" y="13"/>
                  <a:pt x="292" y="12"/>
                  <a:pt x="303" y="8"/>
                </a:cubicBezTo>
                <a:cubicBezTo>
                  <a:pt x="305" y="7"/>
                  <a:pt x="309" y="6"/>
                  <a:pt x="309" y="6"/>
                </a:cubicBezTo>
                <a:cubicBezTo>
                  <a:pt x="310" y="4"/>
                  <a:pt x="311" y="0"/>
                  <a:pt x="313" y="0"/>
                </a:cubicBezTo>
                <a:cubicBezTo>
                  <a:pt x="320" y="0"/>
                  <a:pt x="317" y="46"/>
                  <a:pt x="317" y="46"/>
                </a:cubicBezTo>
                <a:cubicBezTo>
                  <a:pt x="316" y="142"/>
                  <a:pt x="315" y="116"/>
                  <a:pt x="317" y="176"/>
                </a:cubicBezTo>
                <a:cubicBezTo>
                  <a:pt x="313" y="248"/>
                  <a:pt x="321" y="451"/>
                  <a:pt x="305" y="462"/>
                </a:cubicBezTo>
                <a:cubicBezTo>
                  <a:pt x="300" y="469"/>
                  <a:pt x="301" y="473"/>
                  <a:pt x="293" y="476"/>
                </a:cubicBezTo>
                <a:cubicBezTo>
                  <a:pt x="288" y="481"/>
                  <a:pt x="282" y="488"/>
                  <a:pt x="275" y="490"/>
                </a:cubicBezTo>
                <a:cubicBezTo>
                  <a:pt x="269" y="492"/>
                  <a:pt x="257" y="496"/>
                  <a:pt x="257" y="496"/>
                </a:cubicBezTo>
                <a:cubicBezTo>
                  <a:pt x="248" y="505"/>
                  <a:pt x="264" y="505"/>
                  <a:pt x="249" y="510"/>
                </a:cubicBezTo>
                <a:cubicBezTo>
                  <a:pt x="233" y="515"/>
                  <a:pt x="235" y="515"/>
                  <a:pt x="225" y="522"/>
                </a:cubicBezTo>
                <a:cubicBezTo>
                  <a:pt x="217" y="527"/>
                  <a:pt x="211" y="536"/>
                  <a:pt x="203" y="542"/>
                </a:cubicBezTo>
                <a:cubicBezTo>
                  <a:pt x="201" y="552"/>
                  <a:pt x="185" y="561"/>
                  <a:pt x="175" y="564"/>
                </a:cubicBezTo>
                <a:cubicBezTo>
                  <a:pt x="168" y="575"/>
                  <a:pt x="158" y="582"/>
                  <a:pt x="147" y="590"/>
                </a:cubicBezTo>
                <a:cubicBezTo>
                  <a:pt x="142" y="594"/>
                  <a:pt x="127" y="608"/>
                  <a:pt x="127" y="608"/>
                </a:cubicBezTo>
                <a:cubicBezTo>
                  <a:pt x="119" y="616"/>
                  <a:pt x="122" y="618"/>
                  <a:pt x="111" y="622"/>
                </a:cubicBezTo>
                <a:cubicBezTo>
                  <a:pt x="100" y="633"/>
                  <a:pt x="80" y="643"/>
                  <a:pt x="67" y="652"/>
                </a:cubicBezTo>
                <a:cubicBezTo>
                  <a:pt x="63" y="655"/>
                  <a:pt x="85" y="637"/>
                  <a:pt x="89" y="634"/>
                </a:cubicBezTo>
                <a:cubicBezTo>
                  <a:pt x="91" y="633"/>
                  <a:pt x="79" y="635"/>
                  <a:pt x="77" y="636"/>
                </a:cubicBezTo>
                <a:cubicBezTo>
                  <a:pt x="67" y="667"/>
                  <a:pt x="31" y="681"/>
                  <a:pt x="5" y="698"/>
                </a:cubicBezTo>
                <a:cubicBezTo>
                  <a:pt x="0" y="682"/>
                  <a:pt x="5" y="676"/>
                  <a:pt x="11" y="662"/>
                </a:cubicBezTo>
                <a:cubicBezTo>
                  <a:pt x="15" y="654"/>
                  <a:pt x="19" y="624"/>
                  <a:pt x="19" y="624"/>
                </a:cubicBezTo>
                <a:cubicBezTo>
                  <a:pt x="20" y="600"/>
                  <a:pt x="23" y="570"/>
                  <a:pt x="25" y="546"/>
                </a:cubicBezTo>
                <a:cubicBezTo>
                  <a:pt x="26" y="537"/>
                  <a:pt x="25" y="522"/>
                  <a:pt x="25" y="522"/>
                </a:cubicBezTo>
                <a:cubicBezTo>
                  <a:pt x="26" y="501"/>
                  <a:pt x="38" y="481"/>
                  <a:pt x="39" y="460"/>
                </a:cubicBezTo>
                <a:cubicBezTo>
                  <a:pt x="40" y="452"/>
                  <a:pt x="47" y="436"/>
                  <a:pt x="47" y="436"/>
                </a:cubicBezTo>
                <a:cubicBezTo>
                  <a:pt x="49" y="392"/>
                  <a:pt x="48" y="352"/>
                  <a:pt x="61" y="312"/>
                </a:cubicBezTo>
                <a:cubicBezTo>
                  <a:pt x="62" y="294"/>
                  <a:pt x="61" y="277"/>
                  <a:pt x="67" y="260"/>
                </a:cubicBezTo>
                <a:cubicBezTo>
                  <a:pt x="69" y="194"/>
                  <a:pt x="79" y="191"/>
                  <a:pt x="67" y="200"/>
                </a:cubicBezTo>
                <a:close/>
              </a:path>
            </a:pathLst>
          </a:custGeom>
          <a:solidFill>
            <a:srgbClr val="FF0000">
              <a:alpha val="5607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mc_c"/>
          <p:cNvPicPr>
            <a:picLocks noChangeAspect="1" noChangeArrowheads="1"/>
          </p:cNvPicPr>
          <p:nvPr/>
        </p:nvPicPr>
        <p:blipFill>
          <a:blip r:embed="rId3"/>
          <a:srcRect l="5530" t="8925" r="1843" b="19635"/>
          <a:stretch>
            <a:fillRect/>
          </a:stretch>
        </p:blipFill>
        <p:spPr bwMode="auto">
          <a:xfrm>
            <a:off x="1879600" y="1117600"/>
            <a:ext cx="4840288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Freeform 3"/>
          <p:cNvSpPr>
            <a:spLocks/>
          </p:cNvSpPr>
          <p:nvPr/>
        </p:nvSpPr>
        <p:spPr bwMode="auto">
          <a:xfrm>
            <a:off x="3927475" y="2266950"/>
            <a:ext cx="711200" cy="1489075"/>
          </a:xfrm>
          <a:custGeom>
            <a:avLst/>
            <a:gdLst/>
            <a:ahLst/>
            <a:cxnLst>
              <a:cxn ang="0">
                <a:pos x="2" y="290"/>
              </a:cxn>
              <a:cxn ang="0">
                <a:pos x="448" y="0"/>
              </a:cxn>
              <a:cxn ang="0">
                <a:pos x="448" y="616"/>
              </a:cxn>
              <a:cxn ang="0">
                <a:pos x="0" y="938"/>
              </a:cxn>
              <a:cxn ang="0">
                <a:pos x="2" y="290"/>
              </a:cxn>
            </a:cxnLst>
            <a:rect l="0" t="0" r="r" b="b"/>
            <a:pathLst>
              <a:path w="448" h="938">
                <a:moveTo>
                  <a:pt x="2" y="290"/>
                </a:moveTo>
                <a:lnTo>
                  <a:pt x="448" y="0"/>
                </a:lnTo>
                <a:lnTo>
                  <a:pt x="448" y="616"/>
                </a:lnTo>
                <a:lnTo>
                  <a:pt x="0" y="938"/>
                </a:lnTo>
                <a:lnTo>
                  <a:pt x="2" y="290"/>
                </a:lnTo>
                <a:close/>
              </a:path>
            </a:pathLst>
          </a:custGeom>
          <a:solidFill>
            <a:srgbClr val="FF0000">
              <a:alpha val="49001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58763" y="184150"/>
            <a:ext cx="87106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800">
                <a:latin typeface="Calibri" pitchFamily="34" charset="0"/>
              </a:rPr>
              <a:t>NIR colors of spectroscopically confirmed  C stars in the SMC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437063" y="6019800"/>
            <a:ext cx="2132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(Demers et al., 2002)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680200" y="1955800"/>
            <a:ext cx="246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NIR: 2MASS </a:t>
            </a:r>
          </a:p>
          <a:p>
            <a:r>
              <a:rPr lang="it-IT">
                <a:latin typeface="Calibri" pitchFamily="34" charset="0"/>
              </a:rPr>
              <a:t>Spectroscopy:</a:t>
            </a:r>
          </a:p>
          <a:p>
            <a:r>
              <a:rPr lang="it-IT">
                <a:latin typeface="Calibri" pitchFamily="34" charset="0"/>
              </a:rPr>
              <a:t>Morgan &amp; Hatzidimitriou (1995)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lmc_c"/>
          <p:cNvPicPr>
            <a:picLocks noChangeAspect="1" noChangeArrowheads="1"/>
          </p:cNvPicPr>
          <p:nvPr/>
        </p:nvPicPr>
        <p:blipFill>
          <a:blip r:embed="rId3">
            <a:lum bright="-24000" contrast="54000"/>
          </a:blip>
          <a:srcRect l="5530" t="8925" r="1843" b="19635"/>
          <a:stretch>
            <a:fillRect/>
          </a:stretch>
        </p:blipFill>
        <p:spPr bwMode="auto">
          <a:xfrm>
            <a:off x="1958975" y="1260475"/>
            <a:ext cx="47752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Freeform 3"/>
          <p:cNvSpPr>
            <a:spLocks/>
          </p:cNvSpPr>
          <p:nvPr/>
        </p:nvSpPr>
        <p:spPr bwMode="auto">
          <a:xfrm>
            <a:off x="3954463" y="2097088"/>
            <a:ext cx="712787" cy="1489075"/>
          </a:xfrm>
          <a:custGeom>
            <a:avLst/>
            <a:gdLst/>
            <a:ahLst/>
            <a:cxnLst>
              <a:cxn ang="0">
                <a:pos x="2" y="290"/>
              </a:cxn>
              <a:cxn ang="0">
                <a:pos x="448" y="0"/>
              </a:cxn>
              <a:cxn ang="0">
                <a:pos x="449" y="631"/>
              </a:cxn>
              <a:cxn ang="0">
                <a:pos x="0" y="938"/>
              </a:cxn>
              <a:cxn ang="0">
                <a:pos x="2" y="290"/>
              </a:cxn>
            </a:cxnLst>
            <a:rect l="0" t="0" r="r" b="b"/>
            <a:pathLst>
              <a:path w="449" h="938">
                <a:moveTo>
                  <a:pt x="2" y="290"/>
                </a:moveTo>
                <a:lnTo>
                  <a:pt x="448" y="0"/>
                </a:lnTo>
                <a:lnTo>
                  <a:pt x="449" y="631"/>
                </a:lnTo>
                <a:lnTo>
                  <a:pt x="0" y="938"/>
                </a:lnTo>
                <a:lnTo>
                  <a:pt x="2" y="290"/>
                </a:lnTo>
                <a:close/>
              </a:path>
            </a:pathLst>
          </a:custGeom>
          <a:solidFill>
            <a:srgbClr val="FF0000">
              <a:alpha val="49001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58763" y="184150"/>
            <a:ext cx="87106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800">
                <a:latin typeface="Calibri" pitchFamily="34" charset="0"/>
              </a:rPr>
              <a:t>NIR colors of spectroscopically confirmed  C stars in the LMC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437063" y="6019800"/>
            <a:ext cx="2132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(Demers et al., 2002)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680200" y="1958975"/>
            <a:ext cx="19923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NIR:  2MASS </a:t>
            </a:r>
          </a:p>
          <a:p>
            <a:r>
              <a:rPr lang="it-IT">
                <a:latin typeface="Calibri" pitchFamily="34" charset="0"/>
              </a:rPr>
              <a:t>Spectroscopy: </a:t>
            </a:r>
          </a:p>
          <a:p>
            <a:r>
              <a:rPr lang="it-IT">
                <a:latin typeface="Calibri" pitchFamily="34" charset="0"/>
              </a:rPr>
              <a:t>Kontizas et al.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92275" y="260350"/>
            <a:ext cx="5759450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AGB POPULATION IN GALAXIES</a:t>
            </a:r>
          </a:p>
        </p:txBody>
      </p:sp>
      <p:sp>
        <p:nvSpPr>
          <p:cNvPr id="5" name="Rettangolo 4"/>
          <p:cNvSpPr/>
          <p:nvPr/>
        </p:nvSpPr>
        <p:spPr>
          <a:xfrm>
            <a:off x="755650" y="1196975"/>
            <a:ext cx="1512888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WHY?</a:t>
            </a:r>
          </a:p>
        </p:txBody>
      </p:sp>
      <p:sp>
        <p:nvSpPr>
          <p:cNvPr id="6" name="Rettangolo 5"/>
          <p:cNvSpPr/>
          <p:nvPr/>
        </p:nvSpPr>
        <p:spPr>
          <a:xfrm>
            <a:off x="4067175" y="2060575"/>
            <a:ext cx="482600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</a:rPr>
              <a:t>Chemical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</a:rPr>
              <a:t>enrichment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03800" y="3813175"/>
            <a:ext cx="3889375" cy="1200150"/>
          </a:xfrm>
          <a:prstGeom prst="rect">
            <a:avLst/>
          </a:prstGeom>
          <a:noFill/>
          <a:ln w="25400" cap="rnd" cmpd="thickThin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AGB </a:t>
            </a:r>
            <a:r>
              <a:rPr lang="it-IT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stars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shed much, often most, of their initial mass in the form of dusty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winds before leaving a white dwarf behind.  </a:t>
            </a:r>
            <a:endParaRPr lang="it-IT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067175" y="1268413"/>
            <a:ext cx="4826000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High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</a:rPr>
              <a:t>redshift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</a:rPr>
              <a:t>galaxies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6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743200"/>
            <a:ext cx="4570412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77938" y="260350"/>
            <a:ext cx="6507162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>
                <a:solidFill>
                  <a:srgbClr val="254061"/>
                </a:solidFill>
                <a:cs typeface="Arial" charset="0"/>
              </a:rPr>
              <a:t> Identifying AGB M and C stars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71500" y="1309688"/>
            <a:ext cx="8128000" cy="392112"/>
          </a:xfrm>
          <a:prstGeom prst="rect">
            <a:avLst/>
          </a:prstGeom>
          <a:noFill/>
          <a:ln w="25400" cap="rnd" cmpd="thickThin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b="1">
                <a:solidFill>
                  <a:srgbClr val="FF0000"/>
                </a:solidFill>
              </a:rPr>
              <a:t>ATTENTION</a:t>
            </a:r>
            <a:r>
              <a:rPr lang="it-IT"/>
              <a:t>: RICNTiO and NIR methods are NOT equivalent</a:t>
            </a:r>
          </a:p>
        </p:txBody>
      </p:sp>
      <p:pic>
        <p:nvPicPr>
          <p:cNvPr id="37891" name="Picture 9" descr="m33cio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4688" y="1819275"/>
            <a:ext cx="423862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10"/>
          <p:cNvSpPr txBox="1">
            <a:spLocks noChangeArrowheads="1"/>
          </p:cNvSpPr>
          <p:nvPr/>
        </p:nvSpPr>
        <p:spPr bwMode="auto">
          <a:xfrm>
            <a:off x="979488" y="2289175"/>
            <a:ext cx="2955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>
                <a:latin typeface="Calibri" pitchFamily="34" charset="0"/>
              </a:rPr>
              <a:t>C and M counts from NIR </a:t>
            </a:r>
            <a:r>
              <a:rPr lang="it-IT" sz="1200">
                <a:latin typeface="Calibri" pitchFamily="34" charset="0"/>
              </a:rPr>
              <a:t>(Cioni 2009)</a:t>
            </a:r>
            <a:endParaRPr lang="it-IT" sz="1200" b="1">
              <a:latin typeface="Calibri" pitchFamily="34" charset="0"/>
            </a:endParaRPr>
          </a:p>
        </p:txBody>
      </p:sp>
      <p:pic>
        <p:nvPicPr>
          <p:cNvPr id="37893" name="Picture 11" descr="m33rowecioni"/>
          <p:cNvPicPr>
            <a:picLocks noChangeAspect="1" noChangeArrowheads="1"/>
          </p:cNvPicPr>
          <p:nvPr/>
        </p:nvPicPr>
        <p:blipFill>
          <a:blip r:embed="rId3"/>
          <a:srcRect l="3403" b="50864"/>
          <a:stretch>
            <a:fillRect/>
          </a:stretch>
        </p:blipFill>
        <p:spPr bwMode="auto">
          <a:xfrm>
            <a:off x="4473575" y="3995738"/>
            <a:ext cx="42687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12"/>
          <p:cNvSpPr txBox="1">
            <a:spLocks noChangeArrowheads="1"/>
          </p:cNvSpPr>
          <p:nvPr/>
        </p:nvSpPr>
        <p:spPr bwMode="auto">
          <a:xfrm>
            <a:off x="776288" y="4225925"/>
            <a:ext cx="34131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>
                <a:latin typeface="Calibri" pitchFamily="34" charset="0"/>
              </a:rPr>
              <a:t>C and M counts from narrow-bands </a:t>
            </a:r>
          </a:p>
          <a:p>
            <a:pPr algn="ctr"/>
            <a:r>
              <a:rPr lang="en-US" sz="1200">
                <a:latin typeface="Calibri" pitchFamily="34" charset="0"/>
              </a:rPr>
              <a:t>(Battinelli &amp; Demers, 2011)</a:t>
            </a:r>
            <a:endParaRPr lang="it-IT" sz="1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77938" y="260350"/>
            <a:ext cx="6507162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>
                <a:solidFill>
                  <a:srgbClr val="254061"/>
                </a:solidFill>
                <a:cs typeface="Arial" charset="0"/>
              </a:rPr>
              <a:t> Identifying AGB M and C stars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23875" y="1165225"/>
            <a:ext cx="8128000" cy="666750"/>
          </a:xfrm>
          <a:prstGeom prst="rect">
            <a:avLst/>
          </a:prstGeom>
          <a:noFill/>
          <a:ln w="25400" cap="rnd" cmpd="thickThin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/>
              <a:t>Kacharov, Rejkuba, Cioni (2012): ~800 VIMOS spectra of bright red stars in NGC 6822 are used to constraint the NIR photometric C-M classification</a:t>
            </a:r>
          </a:p>
        </p:txBody>
      </p:sp>
      <p:pic>
        <p:nvPicPr>
          <p:cNvPr id="38915" name="Picture 8" descr="kacharov meth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1713" y="2125663"/>
            <a:ext cx="3787775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6" name="Group 8"/>
          <p:cNvGrpSpPr>
            <a:grpSpLocks/>
          </p:cNvGrpSpPr>
          <p:nvPr/>
        </p:nvGrpSpPr>
        <p:grpSpPr bwMode="auto">
          <a:xfrm>
            <a:off x="581025" y="2124075"/>
            <a:ext cx="3654425" cy="3540125"/>
            <a:chOff x="366" y="1338"/>
            <a:chExt cx="2302" cy="2230"/>
          </a:xfrm>
        </p:grpSpPr>
        <p:pic>
          <p:nvPicPr>
            <p:cNvPr id="38917" name="Picture 9" descr="kacharov spectr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6" y="1338"/>
              <a:ext cx="2302" cy="2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1638" y="2461"/>
              <a:ext cx="860" cy="8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1639" y="1468"/>
              <a:ext cx="860" cy="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77938" y="260350"/>
            <a:ext cx="6507162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>
                <a:solidFill>
                  <a:srgbClr val="254061"/>
                </a:solidFill>
                <a:cs typeface="Arial" charset="0"/>
              </a:rPr>
              <a:t> Identifying AGB M and C stars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23875" y="1165225"/>
            <a:ext cx="8128000" cy="666750"/>
          </a:xfrm>
          <a:prstGeom prst="rect">
            <a:avLst/>
          </a:prstGeom>
          <a:noFill/>
          <a:ln w="25400" cap="rnd" cmpd="thickThin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/>
              <a:t>Kacharov, Rejkuba, Cioni (2012): ~800 VIMOS spectra of bright red stars in NGC 6822 are used to constraint the NIR photometric C-M classification</a:t>
            </a:r>
          </a:p>
        </p:txBody>
      </p:sp>
      <p:pic>
        <p:nvPicPr>
          <p:cNvPr id="39939" name="Picture 4" descr="cleankachar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3275" y="2230438"/>
            <a:ext cx="412432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7" descr="CNJK"/>
          <p:cNvPicPr>
            <a:picLocks noChangeAspect="1" noChangeArrowheads="1"/>
          </p:cNvPicPr>
          <p:nvPr/>
        </p:nvPicPr>
        <p:blipFill>
          <a:blip r:embed="rId3"/>
          <a:srcRect t="11441" r="2313" b="20380"/>
          <a:stretch>
            <a:fillRect/>
          </a:stretch>
        </p:blipFill>
        <p:spPr bwMode="auto">
          <a:xfrm>
            <a:off x="109538" y="2198688"/>
            <a:ext cx="43211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77938" y="260350"/>
            <a:ext cx="6507162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>
                <a:solidFill>
                  <a:srgbClr val="254061"/>
                </a:solidFill>
                <a:cs typeface="Arial" charset="0"/>
              </a:rPr>
              <a:t>C stars in the galactic halo</a:t>
            </a:r>
          </a:p>
        </p:txBody>
      </p:sp>
      <p:pic>
        <p:nvPicPr>
          <p:cNvPr id="40962" name="Picture 5" descr="ibat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1214438"/>
            <a:ext cx="5008562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6" descr="Ibata2"/>
          <p:cNvPicPr>
            <a:picLocks noChangeAspect="1" noChangeArrowheads="1"/>
          </p:cNvPicPr>
          <p:nvPr/>
        </p:nvPicPr>
        <p:blipFill>
          <a:blip r:embed="rId3"/>
          <a:srcRect t="11986"/>
          <a:stretch>
            <a:fillRect/>
          </a:stretch>
        </p:blipFill>
        <p:spPr bwMode="auto">
          <a:xfrm>
            <a:off x="534988" y="3925888"/>
            <a:ext cx="50038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Line 5"/>
          <p:cNvSpPr>
            <a:spLocks noChangeShapeType="1"/>
          </p:cNvSpPr>
          <p:nvPr/>
        </p:nvSpPr>
        <p:spPr bwMode="auto">
          <a:xfrm flipH="1">
            <a:off x="2016125" y="3133725"/>
            <a:ext cx="3798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" name="CasellaDiTesto 6"/>
          <p:cNvSpPr txBox="1"/>
          <p:nvPr/>
        </p:nvSpPr>
        <p:spPr>
          <a:xfrm>
            <a:off x="5886450" y="2752725"/>
            <a:ext cx="3209925" cy="755650"/>
          </a:xfrm>
          <a:prstGeom prst="rect">
            <a:avLst/>
          </a:prstGeom>
          <a:noFill/>
          <a:ln w="25400" cap="rnd" cmpd="thickThin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/>
              <a:t>Sagittarius dwarf galaxy</a:t>
            </a:r>
            <a:r>
              <a:rPr lang="en-US" sz="1400"/>
              <a:t> (Ibata, Gilmore, Irwin 1994) at 16 kpc from the galactic centre</a:t>
            </a:r>
            <a:endParaRPr lang="it-IT" sz="1400"/>
          </a:p>
        </p:txBody>
      </p:sp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441325" y="6559550"/>
            <a:ext cx="156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Calibri" pitchFamily="34" charset="0"/>
              </a:rPr>
              <a:t>Ibata et al., 2001</a:t>
            </a:r>
          </a:p>
        </p:txBody>
      </p:sp>
      <p:sp>
        <p:nvSpPr>
          <p:cNvPr id="3" name="CasellaDiTesto 6"/>
          <p:cNvSpPr txBox="1"/>
          <p:nvPr/>
        </p:nvSpPr>
        <p:spPr>
          <a:xfrm>
            <a:off x="5870575" y="4108450"/>
            <a:ext cx="3209925" cy="1393825"/>
          </a:xfrm>
          <a:prstGeom prst="rect">
            <a:avLst/>
          </a:prstGeom>
          <a:noFill/>
          <a:ln w="25400" cap="rnd" cmpd="thickThin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/>
              <a:t>Ibata</a:t>
            </a:r>
            <a:r>
              <a:rPr lang="en-US" sz="1400" dirty="0"/>
              <a:t> et al. 2001 noted that the spatial distribution of halo C stars is not at all random.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C stars trace the </a:t>
            </a:r>
            <a:r>
              <a:rPr lang="en-US" sz="1400" b="1" dirty="0"/>
              <a:t>tidal stream</a:t>
            </a:r>
            <a:r>
              <a:rPr lang="en-US" sz="1400" dirty="0"/>
              <a:t> of the disrupting </a:t>
            </a:r>
            <a:r>
              <a:rPr lang="en-US" sz="1400" dirty="0" err="1"/>
              <a:t>Sgr</a:t>
            </a:r>
            <a:r>
              <a:rPr lang="en-US" sz="1400" dirty="0"/>
              <a:t> dwarf galaxy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6" descr="n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5463" y="2316163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7" descr="rem-t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1096963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8" descr="n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5463" y="2316163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rem-d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0" y="4691063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1277938" y="260350"/>
            <a:ext cx="6507162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>
                <a:solidFill>
                  <a:srgbClr val="254061"/>
                </a:solidFill>
                <a:cs typeface="Arial" charset="0"/>
              </a:rPr>
              <a:t> REM and the variability of Halo C stars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74650" y="3117850"/>
            <a:ext cx="2343150" cy="1490663"/>
          </a:xfrm>
          <a:prstGeom prst="rect">
            <a:avLst/>
          </a:prstGeom>
          <a:noFill/>
          <a:ln w="25400" cap="rnd" cmpd="thickThin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b="1"/>
              <a:t>R</a:t>
            </a:r>
            <a:r>
              <a:rPr lang="it-IT"/>
              <a:t>apid </a:t>
            </a:r>
            <a:r>
              <a:rPr lang="it-IT" b="1"/>
              <a:t>E</a:t>
            </a:r>
            <a:r>
              <a:rPr lang="it-IT"/>
              <a:t>ye </a:t>
            </a:r>
            <a:r>
              <a:rPr lang="it-IT" b="1"/>
              <a:t>M</a:t>
            </a:r>
            <a:r>
              <a:rPr lang="it-IT"/>
              <a:t>ount</a:t>
            </a:r>
          </a:p>
          <a:p>
            <a:pPr>
              <a:defRPr/>
            </a:pPr>
            <a:r>
              <a:rPr lang="en-US"/>
              <a:t>60cm fast reacting</a:t>
            </a:r>
          </a:p>
          <a:p>
            <a:pPr>
              <a:defRPr/>
            </a:pPr>
            <a:r>
              <a:rPr lang="en-US"/>
              <a:t>La Silla / Brera</a:t>
            </a:r>
          </a:p>
          <a:p>
            <a:pPr>
              <a:defRPr/>
            </a:pPr>
            <a:r>
              <a:rPr lang="en-US"/>
              <a:t>f.o.v. 10’ x 10’</a:t>
            </a:r>
          </a:p>
          <a:p>
            <a:pPr>
              <a:defRPr/>
            </a:pPr>
            <a:r>
              <a:rPr lang="en-US"/>
              <a:t>V,R,I  +  J,H,K</a:t>
            </a:r>
            <a:endParaRPr lang="it-IT"/>
          </a:p>
        </p:txBody>
      </p:sp>
      <p:pic>
        <p:nvPicPr>
          <p:cNvPr id="41991" name="Picture 9" descr="m19"/>
          <p:cNvPicPr>
            <a:picLocks noChangeAspect="1" noChangeArrowheads="1"/>
          </p:cNvPicPr>
          <p:nvPr/>
        </p:nvPicPr>
        <p:blipFill>
          <a:blip r:embed="rId6"/>
          <a:srcRect l="4620" t="24959" r="4620" b="33873"/>
          <a:stretch>
            <a:fillRect/>
          </a:stretch>
        </p:blipFill>
        <p:spPr bwMode="auto">
          <a:xfrm>
            <a:off x="3838575" y="1857375"/>
            <a:ext cx="4808538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0" descr="m19s"/>
          <p:cNvPicPr>
            <a:picLocks noChangeAspect="1" noChangeArrowheads="1"/>
          </p:cNvPicPr>
          <p:nvPr/>
        </p:nvPicPr>
        <p:blipFill>
          <a:blip r:embed="rId7"/>
          <a:srcRect l="4620" t="24959" r="4620" b="33873"/>
          <a:stretch>
            <a:fillRect/>
          </a:stretch>
        </p:blipFill>
        <p:spPr bwMode="auto">
          <a:xfrm>
            <a:off x="3832225" y="1863725"/>
            <a:ext cx="48164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CasellaDiTesto 12"/>
          <p:cNvSpPr txBox="1">
            <a:spLocks noChangeArrowheads="1"/>
          </p:cNvSpPr>
          <p:nvPr/>
        </p:nvSpPr>
        <p:spPr bwMode="auto">
          <a:xfrm>
            <a:off x="6216650" y="4757738"/>
            <a:ext cx="2430463" cy="336550"/>
          </a:xfrm>
          <a:prstGeom prst="rect">
            <a:avLst/>
          </a:prstGeom>
          <a:noFill/>
          <a:ln w="25400" cap="rnd" cmpd="thickThin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rgbClr val="10253F"/>
                </a:solidFill>
                <a:latin typeface="Calibri" pitchFamily="34" charset="0"/>
              </a:rPr>
              <a:t>Demers &amp; Battinelli,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77938" y="260350"/>
            <a:ext cx="6507162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>
                <a:solidFill>
                  <a:srgbClr val="254061"/>
                </a:solidFill>
                <a:cs typeface="Arial" charset="0"/>
              </a:rPr>
              <a:t> REM and the variability of Halo C stars</a:t>
            </a:r>
          </a:p>
        </p:txBody>
      </p:sp>
      <p:pic>
        <p:nvPicPr>
          <p:cNvPr id="44034" name="Picture 9" descr="S_h_his"/>
          <p:cNvPicPr>
            <a:picLocks noChangeAspect="1" noChangeArrowheads="1"/>
          </p:cNvPicPr>
          <p:nvPr/>
        </p:nvPicPr>
        <p:blipFill>
          <a:blip r:embed="rId3"/>
          <a:srcRect t="11800" b="18593"/>
          <a:stretch>
            <a:fillRect/>
          </a:stretch>
        </p:blipFill>
        <p:spPr bwMode="auto">
          <a:xfrm>
            <a:off x="3962400" y="1117600"/>
            <a:ext cx="468630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CasellaDiTesto 12"/>
          <p:cNvSpPr txBox="1">
            <a:spLocks noChangeArrowheads="1"/>
          </p:cNvSpPr>
          <p:nvPr/>
        </p:nvSpPr>
        <p:spPr bwMode="auto">
          <a:xfrm>
            <a:off x="6242050" y="5295900"/>
            <a:ext cx="2430463" cy="336550"/>
          </a:xfrm>
          <a:prstGeom prst="rect">
            <a:avLst/>
          </a:prstGeom>
          <a:noFill/>
          <a:ln w="25400" cap="rnd" cmpd="thickThin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rgbClr val="10253F"/>
                </a:solidFill>
                <a:latin typeface="Calibri" pitchFamily="34" charset="0"/>
              </a:rPr>
              <a:t>Demers &amp; Battinelli, 2012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74650" y="3117850"/>
            <a:ext cx="2343150" cy="1490663"/>
          </a:xfrm>
          <a:prstGeom prst="rect">
            <a:avLst/>
          </a:prstGeom>
          <a:noFill/>
          <a:ln w="25400" cap="rnd" cmpd="thickThin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b="1"/>
              <a:t>R</a:t>
            </a:r>
            <a:r>
              <a:rPr lang="it-IT"/>
              <a:t>apid </a:t>
            </a:r>
            <a:r>
              <a:rPr lang="it-IT" b="1"/>
              <a:t>E</a:t>
            </a:r>
            <a:r>
              <a:rPr lang="it-IT"/>
              <a:t>ye </a:t>
            </a:r>
            <a:r>
              <a:rPr lang="it-IT" b="1"/>
              <a:t>M</a:t>
            </a:r>
            <a:r>
              <a:rPr lang="it-IT"/>
              <a:t>ount</a:t>
            </a:r>
          </a:p>
          <a:p>
            <a:pPr>
              <a:defRPr/>
            </a:pPr>
            <a:r>
              <a:rPr lang="en-US"/>
              <a:t>60cm fast reacting</a:t>
            </a:r>
          </a:p>
          <a:p>
            <a:pPr>
              <a:defRPr/>
            </a:pPr>
            <a:r>
              <a:rPr lang="en-US"/>
              <a:t>La Silla / Brera</a:t>
            </a:r>
          </a:p>
          <a:p>
            <a:pPr>
              <a:defRPr/>
            </a:pPr>
            <a:r>
              <a:rPr lang="en-US"/>
              <a:t>f.o.v. 10’ x 10’</a:t>
            </a:r>
          </a:p>
          <a:p>
            <a:pPr>
              <a:defRPr/>
            </a:pPr>
            <a:r>
              <a:rPr lang="en-US"/>
              <a:t>V,R,I  +  J,H,K</a:t>
            </a:r>
            <a:endParaRPr lang="it-IT"/>
          </a:p>
        </p:txBody>
      </p:sp>
      <p:pic>
        <p:nvPicPr>
          <p:cNvPr id="44037" name="Picture 7" descr="rem-t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1096963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rem-d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0" y="4691063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064" name="Group 32"/>
          <p:cNvGraphicFramePr>
            <a:graphicFrameLocks noGrp="1"/>
          </p:cNvGraphicFramePr>
          <p:nvPr/>
        </p:nvGraphicFramePr>
        <p:xfrm>
          <a:off x="3963988" y="5559425"/>
          <a:ext cx="2212975" cy="974725"/>
        </p:xfrm>
        <a:graphic>
          <a:graphicData uri="http://schemas.openxmlformats.org/drawingml/2006/table">
            <a:tbl>
              <a:tblPr/>
              <a:tblGrid>
                <a:gridCol w="1106487"/>
                <a:gridCol w="1106488"/>
              </a:tblGrid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Periods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Ages(Gyr)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 255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&gt;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255 to 450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to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&gt; 450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4056" name="CasellaDiTesto 12"/>
          <p:cNvSpPr txBox="1">
            <a:spLocks noChangeArrowheads="1"/>
          </p:cNvSpPr>
          <p:nvPr/>
        </p:nvSpPr>
        <p:spPr bwMode="auto">
          <a:xfrm>
            <a:off x="3856038" y="6521450"/>
            <a:ext cx="3165475" cy="336550"/>
          </a:xfrm>
          <a:prstGeom prst="rect">
            <a:avLst/>
          </a:prstGeom>
          <a:noFill/>
          <a:ln w="25400" cap="rnd" cmpd="thickThin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rgbClr val="10253F"/>
                </a:solidFill>
                <a:latin typeface="Calibri" pitchFamily="34" charset="0"/>
              </a:rPr>
              <a:t>see e.g.Habing &amp; Whitelock,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1216025" y="1095375"/>
          <a:ext cx="6515100" cy="464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Grafico" r:id="rId4" imgW="4581441" imgH="3638685" progId="Excel.Chart.8">
                  <p:embed/>
                </p:oleObj>
              </mc:Choice>
              <mc:Fallback>
                <p:oleObj name="Grafico" r:id="rId4" imgW="4581441" imgH="3638685" progId="Excel.Char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1095375"/>
                        <a:ext cx="6515100" cy="464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CasellaDiTesto 12"/>
          <p:cNvSpPr txBox="1">
            <a:spLocks noChangeArrowheads="1"/>
          </p:cNvSpPr>
          <p:nvPr/>
        </p:nvSpPr>
        <p:spPr bwMode="auto">
          <a:xfrm>
            <a:off x="4244975" y="5694363"/>
            <a:ext cx="3433763" cy="336550"/>
          </a:xfrm>
          <a:prstGeom prst="rect">
            <a:avLst/>
          </a:prstGeom>
          <a:noFill/>
          <a:ln w="25400" cap="rnd" cmpd="thickThin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rgbClr val="10253F"/>
                </a:solidFill>
                <a:latin typeface="Calibri" pitchFamily="34" charset="0"/>
              </a:rPr>
              <a:t>figure from Battinelli &amp; Demers,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"/>
          <p:cNvSpPr txBox="1">
            <a:spLocks noChangeArrowheads="1"/>
          </p:cNvSpPr>
          <p:nvPr/>
        </p:nvSpPr>
        <p:spPr bwMode="auto">
          <a:xfrm>
            <a:off x="2581275" y="279400"/>
            <a:ext cx="4730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>
                <a:solidFill>
                  <a:schemeClr val="accent2"/>
                </a:solidFill>
                <a:latin typeface="Comic Sans MS" pitchFamily="66" charset="0"/>
              </a:rPr>
              <a:t>AGB Spitzer’s observations</a:t>
            </a:r>
            <a:endParaRPr lang="it-IT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735013" y="5321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pic>
        <p:nvPicPr>
          <p:cNvPr id="48131" name="Picture 6" descr="galaxy contamin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898525"/>
            <a:ext cx="76009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766763" y="5680075"/>
            <a:ext cx="80343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solidFill>
                  <a:schemeClr val="accent2"/>
                </a:solidFill>
                <a:latin typeface="Comic Sans MS" pitchFamily="66" charset="0"/>
              </a:rPr>
              <a:t>“… </a:t>
            </a:r>
            <a:r>
              <a:rPr lang="it-IT" sz="2000" i="1">
                <a:solidFill>
                  <a:schemeClr val="accent2"/>
                </a:solidFill>
                <a:latin typeface="Comic Sans MS" pitchFamily="66" charset="0"/>
              </a:rPr>
              <a:t>Below this limit, we cannot distinguish between mass-losing AGB stars, background galaxies and other red IR sources (e.g. YSOs) with IRAC data alone</a:t>
            </a:r>
            <a:r>
              <a:rPr lang="it-IT" sz="2000">
                <a:solidFill>
                  <a:schemeClr val="accent2"/>
                </a:solidFill>
                <a:latin typeface="Comic Sans MS" pitchFamily="66" charset="0"/>
              </a:rPr>
              <a:t>.”</a:t>
            </a:r>
            <a:r>
              <a:rPr lang="it-IT" sz="240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it-IT">
                <a:solidFill>
                  <a:schemeClr val="accent2"/>
                </a:solidFill>
                <a:latin typeface="Comic Sans MS" pitchFamily="66" charset="0"/>
              </a:rPr>
              <a:t>(Boyer et al., 2009)</a:t>
            </a:r>
            <a:endParaRPr lang="it-IT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2146300" y="3854450"/>
            <a:ext cx="857250" cy="825500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4171950" y="3797300"/>
            <a:ext cx="857250" cy="825500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6146800" y="3663950"/>
            <a:ext cx="857250" cy="844550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6159500" y="1828800"/>
            <a:ext cx="857250" cy="844550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4146550" y="1936750"/>
            <a:ext cx="857250" cy="844550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2139950" y="2165350"/>
            <a:ext cx="857250" cy="844550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92275" y="260350"/>
            <a:ext cx="5759450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AGB POPULATION IN GALAXIES</a:t>
            </a:r>
          </a:p>
        </p:txBody>
      </p:sp>
      <p:sp>
        <p:nvSpPr>
          <p:cNvPr id="5" name="Rettangolo 4"/>
          <p:cNvSpPr/>
          <p:nvPr/>
        </p:nvSpPr>
        <p:spPr>
          <a:xfrm>
            <a:off x="755650" y="1196975"/>
            <a:ext cx="1512888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WHY?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787900" y="4508500"/>
            <a:ext cx="3887788" cy="923925"/>
          </a:xfrm>
          <a:prstGeom prst="rect">
            <a:avLst/>
          </a:prstGeom>
          <a:noFill/>
          <a:ln w="25400" cap="rnd" cmpd="thickThin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AGB </a:t>
            </a:r>
            <a:r>
              <a:rPr lang="it-IT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stars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have revealed unexpected features and structures in several Local Group galaxies</a:t>
            </a:r>
            <a:endParaRPr lang="it-IT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067175" y="2060575"/>
            <a:ext cx="482600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</a:rPr>
              <a:t>Chemical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</a:rPr>
              <a:t>enrichment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067175" y="1268413"/>
            <a:ext cx="4826000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High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</a:rPr>
              <a:t>redshift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</a:rPr>
              <a:t>galaxies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203575" y="2924175"/>
            <a:ext cx="5545138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</a:rPr>
              <a:t>Galaxies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 in the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     Local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</a:rPr>
              <a:t>Universe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91" name="Picture 2" descr="http://astronomy-mall.com/Adventures.In.Deep.Space/images/barn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492375"/>
            <a:ext cx="436403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07950" y="5732463"/>
            <a:ext cx="3887788" cy="369887"/>
          </a:xfrm>
          <a:prstGeom prst="rect">
            <a:avLst/>
          </a:prstGeom>
          <a:noFill/>
          <a:ln w="25400" cap="rnd" cmpd="thickThin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NGC 6822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0" y="2956345"/>
            <a:ext cx="7535697" cy="3131634"/>
            <a:chOff x="0" y="2956345"/>
            <a:chExt cx="7535697" cy="3131634"/>
          </a:xfrm>
        </p:grpSpPr>
        <p:sp>
          <p:nvSpPr>
            <p:cNvPr id="3" name="Rettangolo arrotondato 2"/>
            <p:cNvSpPr/>
            <p:nvPr/>
          </p:nvSpPr>
          <p:spPr>
            <a:xfrm>
              <a:off x="0" y="5756192"/>
              <a:ext cx="1852863" cy="331787"/>
            </a:xfrm>
            <a:prstGeom prst="roundRect">
              <a:avLst/>
            </a:prstGeom>
            <a:solidFill>
              <a:srgbClr val="FF0000">
                <a:alpha val="33000"/>
              </a:srgbClr>
            </a:solidFill>
            <a:ln cmpd="tri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4981409" y="2956345"/>
              <a:ext cx="2554288" cy="629066"/>
            </a:xfrm>
            <a:prstGeom prst="roundRect">
              <a:avLst/>
            </a:prstGeom>
            <a:solidFill>
              <a:srgbClr val="FF0000">
                <a:alpha val="33000"/>
              </a:srgbClr>
            </a:solidFill>
            <a:ln cmpd="tri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762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The beginning…</a:t>
            </a:r>
          </a:p>
        </p:txBody>
      </p:sp>
      <p:pic>
        <p:nvPicPr>
          <p:cNvPr id="3075" name="Picture 3" descr="SECCH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3650" y="952500"/>
            <a:ext cx="4497388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84163" y="1223963"/>
            <a:ext cx="3230562" cy="1200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+mn-cs"/>
              </a:rPr>
              <a:t>Roma,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+mn-cs"/>
              </a:rPr>
              <a:t>4 novembre 1868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chemeClr val="accent2"/>
                </a:solidFill>
                <a:latin typeface="Comic Sans MS" pitchFamily="66" charset="0"/>
                <a:cs typeface="+mn-cs"/>
              </a:rPr>
              <a:t> 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3770313" y="4310063"/>
            <a:ext cx="4594225" cy="5207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17413" name="Immagin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488" y="2120900"/>
            <a:ext cx="27495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SECCHI2"/>
          <p:cNvPicPr>
            <a:picLocks noChangeAspect="1" noChangeArrowheads="1"/>
          </p:cNvPicPr>
          <p:nvPr/>
        </p:nvPicPr>
        <p:blipFill>
          <a:blip r:embed="rId3"/>
          <a:srcRect t="4736"/>
          <a:stretch>
            <a:fillRect/>
          </a:stretch>
        </p:blipFill>
        <p:spPr bwMode="auto">
          <a:xfrm>
            <a:off x="4164013" y="1373188"/>
            <a:ext cx="43656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88925" y="3090863"/>
            <a:ext cx="2955925" cy="1570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The first Carbon Star </a:t>
            </a:r>
            <a:r>
              <a:rPr lang="it-IT" sz="3200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is</a:t>
            </a:r>
            <a:r>
              <a:rPr lang="it-IT" sz="32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sz="3200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discovered</a:t>
            </a:r>
            <a:r>
              <a:rPr lang="it-IT" sz="32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!</a:t>
            </a:r>
          </a:p>
        </p:txBody>
      </p:sp>
      <p:pic>
        <p:nvPicPr>
          <p:cNvPr id="19459" name="Picture 7" descr="SECCHI2"/>
          <p:cNvPicPr>
            <a:picLocks noChangeAspect="1" noChangeArrowheads="1"/>
          </p:cNvPicPr>
          <p:nvPr/>
        </p:nvPicPr>
        <p:blipFill>
          <a:blip r:embed="rId3"/>
          <a:srcRect l="41995" t="42633" r="3937" b="53687"/>
          <a:stretch>
            <a:fillRect/>
          </a:stretch>
        </p:blipFill>
        <p:spPr bwMode="auto">
          <a:xfrm>
            <a:off x="404813" y="727075"/>
            <a:ext cx="7777162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5986463" y="3443288"/>
            <a:ext cx="2314575" cy="204787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384175" y="708025"/>
            <a:ext cx="7875588" cy="708025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4351338" y="1460500"/>
            <a:ext cx="2743200" cy="1976438"/>
          </a:xfrm>
          <a:prstGeom prst="line">
            <a:avLst/>
          </a:prstGeom>
          <a:noFill/>
          <a:ln w="9525">
            <a:solidFill>
              <a:schemeClr val="tx2">
                <a:lumMod val="50000"/>
              </a:schemeClr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368300" y="4916488"/>
            <a:ext cx="3067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SimSun" pitchFamily="2" charset="-122"/>
              </a:rPr>
              <a:t>“…there is a marked analogy with the reversed spectrum of carbon.”</a:t>
            </a:r>
            <a:endParaRPr lang="it-IT" i="1">
              <a:latin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nuovo-osservator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44888"/>
            <a:ext cx="4524375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specola-princip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37063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s-ignazio"/>
          <p:cNvPicPr>
            <a:picLocks noChangeAspect="1" noChangeArrowheads="1"/>
          </p:cNvPicPr>
          <p:nvPr/>
        </p:nvPicPr>
        <p:blipFill>
          <a:blip r:embed="rId5"/>
          <a:srcRect r="44159" b="41624"/>
          <a:stretch>
            <a:fillRect/>
          </a:stretch>
        </p:blipFill>
        <p:spPr bwMode="auto">
          <a:xfrm>
            <a:off x="5435600" y="2060575"/>
            <a:ext cx="2836863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2627313" y="4489450"/>
            <a:ext cx="4632325" cy="171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 flipV="1">
            <a:off x="1651000" y="5130800"/>
            <a:ext cx="5526088" cy="396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191000" y="115888"/>
            <a:ext cx="4973638" cy="1552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Osservatorio del Collegio Romano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late XIX </a:t>
            </a:r>
            <a:r>
              <a:rPr lang="it-IT" sz="2400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century</a:t>
            </a:r>
            <a:endParaRPr lang="it-IT" sz="2400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(Secchi </a:t>
            </a:r>
            <a:r>
              <a:rPr lang="it-IT" sz="2400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realized</a:t>
            </a: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it-IT" sz="2400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former</a:t>
            </a: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2400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Boscovich’s</a:t>
            </a: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idea)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5"/>
          <p:cNvSpPr txBox="1">
            <a:spLocks noChangeArrowheads="1"/>
          </p:cNvSpPr>
          <p:nvPr/>
        </p:nvSpPr>
        <p:spPr bwMode="auto">
          <a:xfrm>
            <a:off x="1462088" y="207963"/>
            <a:ext cx="6011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000" i="1">
                <a:solidFill>
                  <a:schemeClr val="accent2"/>
                </a:solidFill>
                <a:latin typeface="Comic Sans MS" pitchFamily="66" charset="0"/>
              </a:rPr>
              <a:t>...the Observatory today</a:t>
            </a:r>
          </a:p>
        </p:txBody>
      </p:sp>
      <p:pic>
        <p:nvPicPr>
          <p:cNvPr id="23554" name="Picture 6" descr="signazio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1462088" y="207963"/>
            <a:ext cx="6011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000" i="1">
                <a:solidFill>
                  <a:schemeClr val="accent2"/>
                </a:solidFill>
                <a:latin typeface="Comic Sans MS" pitchFamily="66" charset="0"/>
              </a:rPr>
              <a:t>...the Observatory today</a:t>
            </a:r>
          </a:p>
        </p:txBody>
      </p:sp>
      <p:pic>
        <p:nvPicPr>
          <p:cNvPr id="25602" name="Picture 4" descr="signazio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8713787" cy="923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 the 1950's 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astronomers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started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to produce 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photographic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CMDs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Arp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(1955) 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observed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several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globular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clusters and 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showed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that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they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differ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between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each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other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He 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observed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a double 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giant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branch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and he 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called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it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 "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bifurcation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of the 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giant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sequence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".</a:t>
            </a:r>
          </a:p>
        </p:txBody>
      </p:sp>
      <p:grpSp>
        <p:nvGrpSpPr>
          <p:cNvPr id="27650" name="Group 9"/>
          <p:cNvGrpSpPr>
            <a:grpSpLocks/>
          </p:cNvGrpSpPr>
          <p:nvPr/>
        </p:nvGrpSpPr>
        <p:grpSpPr bwMode="auto">
          <a:xfrm>
            <a:off x="479425" y="1671638"/>
            <a:ext cx="3825875" cy="4418012"/>
            <a:chOff x="1837" y="1052"/>
            <a:chExt cx="1734" cy="2353"/>
          </a:xfrm>
        </p:grpSpPr>
        <p:pic>
          <p:nvPicPr>
            <p:cNvPr id="27652" name="Picture 5" descr="arp55cu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37" y="1053"/>
              <a:ext cx="1734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3" name="Line 7"/>
            <p:cNvSpPr>
              <a:spLocks noChangeShapeType="1"/>
            </p:cNvSpPr>
            <p:nvPr/>
          </p:nvSpPr>
          <p:spPr bwMode="auto">
            <a:xfrm flipV="1">
              <a:off x="1868" y="1052"/>
              <a:ext cx="1692" cy="4"/>
            </a:xfrm>
            <a:prstGeom prst="line">
              <a:avLst/>
            </a:prstGeom>
            <a:noFill/>
            <a:ln w="12700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486275" y="2133600"/>
            <a:ext cx="465772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600">
              <a:solidFill>
                <a:srgbClr val="10253F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>
                <a:solidFill>
                  <a:srgbClr val="10253F"/>
                </a:solidFill>
                <a:latin typeface="Calibri" pitchFamily="34" charset="0"/>
                <a:cs typeface="Calibri" pitchFamily="34" charset="0"/>
              </a:rPr>
              <a:t> 1955 (Arp) bifurcation of the giant sequence</a:t>
            </a:r>
          </a:p>
          <a:p>
            <a:pPr>
              <a:buFont typeface="Wingdings" pitchFamily="2" charset="2"/>
              <a:buChar char="Ø"/>
            </a:pPr>
            <a:endParaRPr lang="it-IT" sz="1600">
              <a:solidFill>
                <a:srgbClr val="10253F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>
                <a:solidFill>
                  <a:srgbClr val="10253F"/>
                </a:solidFill>
                <a:latin typeface="Calibri" pitchFamily="34" charset="0"/>
                <a:cs typeface="Calibri" pitchFamily="34" charset="0"/>
              </a:rPr>
              <a:t>1966 (Sandage&amp;Walker) the term “asymptotic branch” appeared</a:t>
            </a:r>
          </a:p>
          <a:p>
            <a:pPr>
              <a:buFont typeface="Wingdings" pitchFamily="2" charset="2"/>
              <a:buChar char="Ø"/>
            </a:pPr>
            <a:endParaRPr lang="it-IT" sz="1600">
              <a:solidFill>
                <a:srgbClr val="10253F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>
                <a:solidFill>
                  <a:srgbClr val="10253F"/>
                </a:solidFill>
                <a:latin typeface="Calibri" pitchFamily="34" charset="0"/>
                <a:cs typeface="Calibri" pitchFamily="34" charset="0"/>
              </a:rPr>
              <a:t> 1970 (Iben&amp;Rood) double-shell nature of AGB stars</a:t>
            </a:r>
          </a:p>
          <a:p>
            <a:pPr>
              <a:buFont typeface="Wingdings" pitchFamily="2" charset="2"/>
              <a:buChar char="Ø"/>
            </a:pPr>
            <a:endParaRPr lang="it-IT" sz="1600">
              <a:solidFill>
                <a:srgbClr val="10253F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>
                <a:solidFill>
                  <a:srgbClr val="10253F"/>
                </a:solidFill>
                <a:latin typeface="Calibri" pitchFamily="34" charset="0"/>
                <a:cs typeface="Calibri" pitchFamily="34" charset="0"/>
              </a:rPr>
              <a:t> 1973 (Iben) thermal instability, dredge-up responsible of the peculiar C  abundances.</a:t>
            </a:r>
          </a:p>
          <a:p>
            <a:pPr>
              <a:buFont typeface="Wingdings" pitchFamily="2" charset="2"/>
              <a:buChar char="Ø"/>
            </a:pPr>
            <a:endParaRPr lang="it-IT" sz="1600">
              <a:solidFill>
                <a:srgbClr val="10253F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>
                <a:solidFill>
                  <a:srgbClr val="10253F"/>
                </a:solidFill>
                <a:latin typeface="Calibri" pitchFamily="34" charset="0"/>
                <a:cs typeface="Calibri" pitchFamily="34" charset="0"/>
              </a:rPr>
              <a:t> 1973 (Catchpole&amp;Feast; Feast&amp;Lloyd-Evans) C stars in intermediate-age MC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995</Words>
  <Application>Microsoft Office PowerPoint</Application>
  <PresentationFormat>Presentazione su schermo (4:3)</PresentationFormat>
  <Paragraphs>161</Paragraphs>
  <Slides>27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9" baseType="lpstr">
      <vt:lpstr>Tema di Office</vt:lpstr>
      <vt:lpstr>Grafico</vt:lpstr>
      <vt:lpstr>Presentazione standard di PowerPoint</vt:lpstr>
      <vt:lpstr>Presentazione standard di PowerPoint</vt:lpstr>
      <vt:lpstr>Presentazione standard di PowerPoint</vt:lpstr>
      <vt:lpstr>The beginning…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</dc:creator>
  <cp:lastModifiedBy>Admin</cp:lastModifiedBy>
  <cp:revision>32</cp:revision>
  <dcterms:created xsi:type="dcterms:W3CDTF">2012-09-04T15:03:32Z</dcterms:created>
  <dcterms:modified xsi:type="dcterms:W3CDTF">2012-09-21T05:24:00Z</dcterms:modified>
</cp:coreProperties>
</file>